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0" r:id="rId7"/>
    <p:sldId id="262" r:id="rId8"/>
    <p:sldId id="263" r:id="rId9"/>
    <p:sldId id="271" r:id="rId10"/>
    <p:sldId id="264" r:id="rId11"/>
    <p:sldId id="272" r:id="rId12"/>
    <p:sldId id="265" r:id="rId13"/>
    <p:sldId id="266"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1" autoAdjust="0"/>
  </p:normalViewPr>
  <p:slideViewPr>
    <p:cSldViewPr>
      <p:cViewPr>
        <p:scale>
          <a:sx n="50" d="100"/>
          <a:sy n="50" d="100"/>
        </p:scale>
        <p:origin x="-1956"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65C5B-A54B-4B01-AAFF-B32CA4ABD283}" type="datetimeFigureOut">
              <a:rPr lang="en-AU" smtClean="0"/>
              <a:t>26/11/2013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FF96B-9BA4-4763-AD77-EB426B3F4AC5}" type="slidenum">
              <a:rPr lang="en-AU" smtClean="0"/>
              <a:t>‹#›</a:t>
            </a:fld>
            <a:endParaRPr lang="en-AU"/>
          </a:p>
        </p:txBody>
      </p:sp>
    </p:spTree>
    <p:extLst>
      <p:ext uri="{BB962C8B-B14F-4D97-AF65-F5344CB8AC3E}">
        <p14:creationId xmlns:p14="http://schemas.microsoft.com/office/powerpoint/2010/main" val="192776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jcc.k12.va.us/tms/curriculum/history/rome/andy/andyent1.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bbc.co.uk/history/ancient/romans/launch_ani_colosseum.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jV0oA3YUiw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oman-empire.net/maps/map-empir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livius.org/gi-gr/governor/province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rims.co.uk/romans/arm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choolsliaison.org.uk/kids/romancent.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bs.org/empires/romans/empire/julius_caesar.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youtube.com/watch?v=eyq8uWvpbt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istorylearningsite.co.uk/a_history_of_ancient_rome.ht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musesrealm.net/rome/sevenhills.html" TargetMode="External"/><Relationship Id="rId5" Type="http://schemas.openxmlformats.org/officeDocument/2006/relationships/hyperlink" Target="http://www2.luthersem.edu/ckoester/Paul/journey4/RomeTiber.htm" TargetMode="External"/><Relationship Id="rId4" Type="http://schemas.openxmlformats.org/officeDocument/2006/relationships/hyperlink" Target="http://www.oklahomahomeschool.com/pdf%20documents/RomeTLPcs.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wmyrpMtBWf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pbs.org/wgbh/nova/lostempires/roman/aqueduct.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ome.mrdonn.org/wome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istorylearningsite.co.uk/roman_slave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salariya.com/web_books/gladiator/index.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ome.mrdonn.org/romangod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youtube.com/watch?v=ezpn8xH_XH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bs.org/wgbh/nova/lostempires/roman/day.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youtube.com/watch?v=6snVyK6gQ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http://www.nms.ac.uk/kids/people_of_the_past/discover_the_romans.aspx </a:t>
            </a:r>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a:t>
            </a:fld>
            <a:endParaRPr lang="en-AU"/>
          </a:p>
        </p:txBody>
      </p:sp>
    </p:spTree>
    <p:extLst>
      <p:ext uri="{BB962C8B-B14F-4D97-AF65-F5344CB8AC3E}">
        <p14:creationId xmlns:p14="http://schemas.microsoft.com/office/powerpoint/2010/main" val="72732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http://www.wjcc.k12.va.us/tms/curriculum/history/rome/andy/andyent1.html</a:t>
            </a:r>
            <a:endParaRPr lang="en-AU" dirty="0" smtClean="0"/>
          </a:p>
          <a:p>
            <a:r>
              <a:rPr lang="en-AU" dirty="0" smtClean="0">
                <a:hlinkClick r:id="rId4"/>
              </a:rPr>
              <a:t>http://www.bbc.co.uk/history/ancient/romans/launch_ani_colosseum.shtml</a:t>
            </a:r>
            <a:endParaRPr lang="en-AU" dirty="0" smtClean="0"/>
          </a:p>
          <a:p>
            <a:r>
              <a:rPr lang="en-AU" dirty="0" smtClean="0"/>
              <a:t>http://www.youtube.com/watch?v=-NTbGawBvc4</a:t>
            </a:r>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10</a:t>
            </a:fld>
            <a:endParaRPr lang="en-AU"/>
          </a:p>
        </p:txBody>
      </p:sp>
    </p:spTree>
    <p:extLst>
      <p:ext uri="{BB962C8B-B14F-4D97-AF65-F5344CB8AC3E}">
        <p14:creationId xmlns:p14="http://schemas.microsoft.com/office/powerpoint/2010/main" val="349314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http://www.youtube.com/watch?v=jV0oA3YUiw8</a:t>
            </a:r>
            <a:endParaRPr lang="en-AU" dirty="0" smtClean="0"/>
          </a:p>
          <a:p>
            <a:r>
              <a:rPr lang="en-AU" dirty="0" smtClean="0"/>
              <a:t>http://www.youtube.com/watch?v=yLVnFEXnHB8</a:t>
            </a:r>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11</a:t>
            </a:fld>
            <a:endParaRPr lang="en-AU"/>
          </a:p>
        </p:txBody>
      </p:sp>
    </p:spTree>
    <p:extLst>
      <p:ext uri="{BB962C8B-B14F-4D97-AF65-F5344CB8AC3E}">
        <p14:creationId xmlns:p14="http://schemas.microsoft.com/office/powerpoint/2010/main" val="88095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http://www.roman-empire.net/maps/map-empire.html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4"/>
              </a:rPr>
              <a:t>http://www.livius.org/gi-gr/governor/provinces.html</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12</a:t>
            </a:fld>
            <a:endParaRPr lang="en-AU"/>
          </a:p>
        </p:txBody>
      </p:sp>
    </p:spTree>
    <p:extLst>
      <p:ext uri="{BB962C8B-B14F-4D97-AF65-F5344CB8AC3E}">
        <p14:creationId xmlns:p14="http://schemas.microsoft.com/office/powerpoint/2010/main" val="294040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http://www.brims.co.uk/romans/army.html</a:t>
            </a:r>
            <a:endParaRPr lang="en-AU" dirty="0" smtClean="0"/>
          </a:p>
          <a:p>
            <a:r>
              <a:rPr lang="en-AU" dirty="0" smtClean="0">
                <a:hlinkClick r:id="rId4"/>
              </a:rPr>
              <a:t>http://www.schoolsliaison.org.uk/kids/romancent.htm</a:t>
            </a:r>
            <a:endParaRPr lang="en-AU" dirty="0" smtClean="0"/>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13</a:t>
            </a:fld>
            <a:endParaRPr lang="en-AU"/>
          </a:p>
        </p:txBody>
      </p:sp>
    </p:spTree>
    <p:extLst>
      <p:ext uri="{BB962C8B-B14F-4D97-AF65-F5344CB8AC3E}">
        <p14:creationId xmlns:p14="http://schemas.microsoft.com/office/powerpoint/2010/main" val="405890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http://www.livius.org/ei-er/emperors/emperors01.html </a:t>
            </a:r>
          </a:p>
          <a:p>
            <a:r>
              <a:rPr lang="en-AU" dirty="0" smtClean="0"/>
              <a:t>http://www.youtube.com/watch?v=u0_z-MbODVo</a:t>
            </a:r>
          </a:p>
          <a:p>
            <a:r>
              <a:rPr lang="en-AU" dirty="0" smtClean="0">
                <a:hlinkClick r:id="rId3"/>
              </a:rPr>
              <a:t>http://www.pbs.org/empires/romans/empire/julius_caesar.html</a:t>
            </a:r>
            <a:endParaRPr lang="en-AU" dirty="0" smtClean="0"/>
          </a:p>
          <a:p>
            <a:r>
              <a:rPr lang="en-AU" dirty="0" smtClean="0">
                <a:hlinkClick r:id="rId4"/>
              </a:rPr>
              <a:t>http://www.youtube.com/watch?v=eyq8uWvpbt4</a:t>
            </a:r>
            <a:endParaRPr lang="en-AU" dirty="0" smtClean="0"/>
          </a:p>
        </p:txBody>
      </p:sp>
      <p:sp>
        <p:nvSpPr>
          <p:cNvPr id="4" name="Slide Number Placeholder 3"/>
          <p:cNvSpPr>
            <a:spLocks noGrp="1"/>
          </p:cNvSpPr>
          <p:nvPr>
            <p:ph type="sldNum" sz="quarter" idx="10"/>
          </p:nvPr>
        </p:nvSpPr>
        <p:spPr/>
        <p:txBody>
          <a:bodyPr/>
          <a:lstStyle/>
          <a:p>
            <a:fld id="{758FF96B-9BA4-4763-AD77-EB426B3F4AC5}" type="slidenum">
              <a:rPr lang="en-AU" smtClean="0"/>
              <a:t>14</a:t>
            </a:fld>
            <a:endParaRPr lang="en-AU"/>
          </a:p>
        </p:txBody>
      </p:sp>
    </p:spTree>
    <p:extLst>
      <p:ext uri="{BB962C8B-B14F-4D97-AF65-F5344CB8AC3E}">
        <p14:creationId xmlns:p14="http://schemas.microsoft.com/office/powerpoint/2010/main" val="64712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http://www.australiancurriculum.edu.au/Year7?a=H&amp;layout=1 </a:t>
            </a:r>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15</a:t>
            </a:fld>
            <a:endParaRPr lang="en-AU"/>
          </a:p>
        </p:txBody>
      </p:sp>
    </p:spTree>
    <p:extLst>
      <p:ext uri="{BB962C8B-B14F-4D97-AF65-F5344CB8AC3E}">
        <p14:creationId xmlns:p14="http://schemas.microsoft.com/office/powerpoint/2010/main" val="17363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hlinkClick r:id="rId3"/>
              </a:rPr>
              <a:t>http://www.historylearningsite.co.uk/a_history_of_ancient_rome.htm</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4"/>
              </a:rPr>
              <a:t>http://www.oklahomahomeschool.com/pdf%20documents/RomeTLPcs.pdf</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5"/>
              </a:rPr>
              <a:t>http://www2.luthersem.edu/ckoester/Paul/journey4/RomeTiber.htm</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http://www.spartacus.schoolnet.co.uk/ROMrome.htm</a:t>
            </a:r>
          </a:p>
          <a:p>
            <a:r>
              <a:rPr lang="en-AU" sz="1200" dirty="0" smtClean="0">
                <a:hlinkClick r:id="rId6"/>
              </a:rPr>
              <a:t>http://www.musesrealm.net/rome/sevenhills.html</a:t>
            </a:r>
            <a:endParaRPr lang="en-AU" sz="1200" dirty="0" smtClean="0"/>
          </a:p>
          <a:p>
            <a:r>
              <a:rPr lang="en-AU" sz="1200" dirty="0" smtClean="0"/>
              <a:t>http://facts.randomhistory.com/2009/03/07_rome.html </a:t>
            </a:r>
          </a:p>
          <a:p>
            <a:endParaRPr lang="en-AU" sz="1200" dirty="0" smtClean="0"/>
          </a:p>
        </p:txBody>
      </p:sp>
      <p:sp>
        <p:nvSpPr>
          <p:cNvPr id="4" name="Slide Number Placeholder 3"/>
          <p:cNvSpPr>
            <a:spLocks noGrp="1"/>
          </p:cNvSpPr>
          <p:nvPr>
            <p:ph type="sldNum" sz="quarter" idx="10"/>
          </p:nvPr>
        </p:nvSpPr>
        <p:spPr/>
        <p:txBody>
          <a:bodyPr/>
          <a:lstStyle/>
          <a:p>
            <a:fld id="{758FF96B-9BA4-4763-AD77-EB426B3F4AC5}" type="slidenum">
              <a:rPr lang="en-AU" smtClean="0"/>
              <a:t>2</a:t>
            </a:fld>
            <a:endParaRPr lang="en-AU"/>
          </a:p>
        </p:txBody>
      </p:sp>
    </p:spTree>
    <p:extLst>
      <p:ext uri="{BB962C8B-B14F-4D97-AF65-F5344CB8AC3E}">
        <p14:creationId xmlns:p14="http://schemas.microsoft.com/office/powerpoint/2010/main" val="16505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http://www.youtube.com/watch?v=wmyrpMtBWf8</a:t>
            </a:r>
            <a:r>
              <a:rPr lang="en-AU" dirty="0" smtClean="0"/>
              <a:t> </a:t>
            </a:r>
          </a:p>
          <a:p>
            <a:r>
              <a:rPr lang="en-AU" dirty="0" smtClean="0"/>
              <a:t>http://up2meforkids.com.au/popup6.php?Do=ContentView&amp;pageno=174 </a:t>
            </a:r>
          </a:p>
          <a:p>
            <a:r>
              <a:rPr lang="en-AU" dirty="0" smtClean="0">
                <a:hlinkClick r:id="rId4"/>
              </a:rPr>
              <a:t>http://www.pbs.org/wgbh/nova/lostempires/roman/aqueduct.html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http://www.youtube.com/watch?v=qiE0pi99z-A</a:t>
            </a:r>
          </a:p>
        </p:txBody>
      </p:sp>
      <p:sp>
        <p:nvSpPr>
          <p:cNvPr id="4" name="Slide Number Placeholder 3"/>
          <p:cNvSpPr>
            <a:spLocks noGrp="1"/>
          </p:cNvSpPr>
          <p:nvPr>
            <p:ph type="sldNum" sz="quarter" idx="10"/>
          </p:nvPr>
        </p:nvSpPr>
        <p:spPr/>
        <p:txBody>
          <a:bodyPr/>
          <a:lstStyle/>
          <a:p>
            <a:fld id="{758FF96B-9BA4-4763-AD77-EB426B3F4AC5}" type="slidenum">
              <a:rPr lang="en-AU" smtClean="0"/>
              <a:t>3</a:t>
            </a:fld>
            <a:endParaRPr lang="en-AU"/>
          </a:p>
        </p:txBody>
      </p:sp>
    </p:spTree>
    <p:extLst>
      <p:ext uri="{BB962C8B-B14F-4D97-AF65-F5344CB8AC3E}">
        <p14:creationId xmlns:p14="http://schemas.microsoft.com/office/powerpoint/2010/main" val="385613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http://www.vroma.org/~bmcmanus/socialclass.html</a:t>
            </a:r>
          </a:p>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http://www.youtube.com/watch?v=ZmCtx11izBQ</a:t>
            </a:r>
          </a:p>
          <a:p>
            <a:endParaRPr lang="en-AU" b="0" dirty="0"/>
          </a:p>
        </p:txBody>
      </p:sp>
      <p:sp>
        <p:nvSpPr>
          <p:cNvPr id="4" name="Slide Number Placeholder 3"/>
          <p:cNvSpPr>
            <a:spLocks noGrp="1"/>
          </p:cNvSpPr>
          <p:nvPr>
            <p:ph type="sldNum" sz="quarter" idx="10"/>
          </p:nvPr>
        </p:nvSpPr>
        <p:spPr/>
        <p:txBody>
          <a:bodyPr/>
          <a:lstStyle/>
          <a:p>
            <a:fld id="{758FF96B-9BA4-4763-AD77-EB426B3F4AC5}" type="slidenum">
              <a:rPr lang="en-AU" smtClean="0"/>
              <a:t>4</a:t>
            </a:fld>
            <a:endParaRPr lang="en-AU"/>
          </a:p>
        </p:txBody>
      </p:sp>
    </p:spTree>
    <p:extLst>
      <p:ext uri="{BB962C8B-B14F-4D97-AF65-F5344CB8AC3E}">
        <p14:creationId xmlns:p14="http://schemas.microsoft.com/office/powerpoint/2010/main" val="123951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http://rome.mrdonn.org/women.html</a:t>
            </a:r>
            <a:endParaRPr lang="en-AU" dirty="0" smtClean="0"/>
          </a:p>
          <a:p>
            <a:r>
              <a:rPr lang="en-AU" dirty="0" smtClean="0"/>
              <a:t>http://www.roman-empire.net/society/society.html</a:t>
            </a:r>
          </a:p>
          <a:p>
            <a:r>
              <a:rPr lang="en-AU" dirty="0" smtClean="0"/>
              <a:t>http://ancientlinks.blogspot.com.au/2010/11/jobs-in-ancient-rome-introduction.html </a:t>
            </a:r>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5</a:t>
            </a:fld>
            <a:endParaRPr lang="en-AU"/>
          </a:p>
        </p:txBody>
      </p:sp>
    </p:spTree>
    <p:extLst>
      <p:ext uri="{BB962C8B-B14F-4D97-AF65-F5344CB8AC3E}">
        <p14:creationId xmlns:p14="http://schemas.microsoft.com/office/powerpoint/2010/main" val="4188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http://www.historylearningsite.co.uk/roman_slaves.htm</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http://www.bbc.co.uk/history/ancient/romans/gladiators_01.shtml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http://library.thinkquest.org/J0112842/</a:t>
            </a:r>
          </a:p>
          <a:p>
            <a:r>
              <a:rPr lang="en-AU" dirty="0" smtClean="0">
                <a:hlinkClick r:id="rId4"/>
              </a:rPr>
              <a:t>http://www.salariya.com/web_books/gladiator/index.html</a:t>
            </a:r>
            <a:endParaRPr lang="en-AU" dirty="0" smtClean="0"/>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6</a:t>
            </a:fld>
            <a:endParaRPr lang="en-AU"/>
          </a:p>
        </p:txBody>
      </p:sp>
    </p:spTree>
    <p:extLst>
      <p:ext uri="{BB962C8B-B14F-4D97-AF65-F5344CB8AC3E}">
        <p14:creationId xmlns:p14="http://schemas.microsoft.com/office/powerpoint/2010/main" val="195656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http://rome.mrdonn.org/romangods/index.html</a:t>
            </a:r>
            <a:endParaRPr lang="en-AU" dirty="0" smtClean="0"/>
          </a:p>
          <a:p>
            <a:r>
              <a:rPr lang="en-AU" dirty="0" smtClean="0">
                <a:hlinkClick r:id="rId4"/>
              </a:rPr>
              <a:t>http://www.youtube.com/watch?v=ezpn8xH_XHI</a:t>
            </a:r>
            <a:endParaRPr lang="en-AU" dirty="0" smtClean="0"/>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7</a:t>
            </a:fld>
            <a:endParaRPr lang="en-AU"/>
          </a:p>
        </p:txBody>
      </p:sp>
    </p:spTree>
    <p:extLst>
      <p:ext uri="{BB962C8B-B14F-4D97-AF65-F5344CB8AC3E}">
        <p14:creationId xmlns:p14="http://schemas.microsoft.com/office/powerpoint/2010/main" val="124644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http://www.pbs.org/wgbh/nova/lostempires/roman/day.html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4"/>
              </a:rPr>
              <a:t>http://www.youtube.com/watch?v=6snVyK6gQCE</a:t>
            </a:r>
            <a:r>
              <a:rPr lang="en-AU" dirty="0" smtClean="0"/>
              <a:t> </a:t>
            </a:r>
          </a:p>
          <a:p>
            <a:endParaRPr lang="en-AU" dirty="0"/>
          </a:p>
        </p:txBody>
      </p:sp>
      <p:sp>
        <p:nvSpPr>
          <p:cNvPr id="4" name="Slide Number Placeholder 3"/>
          <p:cNvSpPr>
            <a:spLocks noGrp="1"/>
          </p:cNvSpPr>
          <p:nvPr>
            <p:ph type="sldNum" sz="quarter" idx="10"/>
          </p:nvPr>
        </p:nvSpPr>
        <p:spPr/>
        <p:txBody>
          <a:bodyPr/>
          <a:lstStyle/>
          <a:p>
            <a:fld id="{758FF96B-9BA4-4763-AD77-EB426B3F4AC5}" type="slidenum">
              <a:rPr lang="en-AU" smtClean="0"/>
              <a:t>8</a:t>
            </a:fld>
            <a:endParaRPr lang="en-AU"/>
          </a:p>
        </p:txBody>
      </p:sp>
    </p:spTree>
    <p:extLst>
      <p:ext uri="{BB962C8B-B14F-4D97-AF65-F5344CB8AC3E}">
        <p14:creationId xmlns:p14="http://schemas.microsoft.com/office/powerpoint/2010/main" val="365594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http://www.romanbaths.co.uk/walkthrough.aspx</a:t>
            </a:r>
          </a:p>
        </p:txBody>
      </p:sp>
      <p:sp>
        <p:nvSpPr>
          <p:cNvPr id="4" name="Slide Number Placeholder 3"/>
          <p:cNvSpPr>
            <a:spLocks noGrp="1"/>
          </p:cNvSpPr>
          <p:nvPr>
            <p:ph type="sldNum" sz="quarter" idx="10"/>
          </p:nvPr>
        </p:nvSpPr>
        <p:spPr/>
        <p:txBody>
          <a:bodyPr/>
          <a:lstStyle/>
          <a:p>
            <a:fld id="{758FF96B-9BA4-4763-AD77-EB426B3F4AC5}" type="slidenum">
              <a:rPr lang="en-AU" smtClean="0"/>
              <a:t>9</a:t>
            </a:fld>
            <a:endParaRPr lang="en-AU"/>
          </a:p>
        </p:txBody>
      </p:sp>
    </p:spTree>
    <p:extLst>
      <p:ext uri="{BB962C8B-B14F-4D97-AF65-F5344CB8AC3E}">
        <p14:creationId xmlns:p14="http://schemas.microsoft.com/office/powerpoint/2010/main" val="365594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26DB2C6-97A2-42A4-B3B9-8043DC025950}" type="datetimeFigureOut">
              <a:rPr lang="en-AU" smtClean="0"/>
              <a:t>26/11/2013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541680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6DB2C6-97A2-42A4-B3B9-8043DC025950}" type="datetimeFigureOut">
              <a:rPr lang="en-AU" smtClean="0"/>
              <a:t>26/11/2013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83291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6DB2C6-97A2-42A4-B3B9-8043DC025950}" type="datetimeFigureOut">
              <a:rPr lang="en-AU" smtClean="0"/>
              <a:t>26/11/2013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3020459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6DB2C6-97A2-42A4-B3B9-8043DC025950}" type="datetimeFigureOut">
              <a:rPr lang="en-AU" smtClean="0"/>
              <a:t>26/11/2013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3943669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DB2C6-97A2-42A4-B3B9-8043DC025950}" type="datetimeFigureOut">
              <a:rPr lang="en-AU" smtClean="0"/>
              <a:t>26/11/2013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1849143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26DB2C6-97A2-42A4-B3B9-8043DC025950}" type="datetimeFigureOut">
              <a:rPr lang="en-AU" smtClean="0"/>
              <a:t>26/11/2013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2387663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26DB2C6-97A2-42A4-B3B9-8043DC025950}" type="datetimeFigureOut">
              <a:rPr lang="en-AU" smtClean="0"/>
              <a:t>26/11/2013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2316340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26DB2C6-97A2-42A4-B3B9-8043DC025950}" type="datetimeFigureOut">
              <a:rPr lang="en-AU" smtClean="0"/>
              <a:t>26/11/2013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416214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DB2C6-97A2-42A4-B3B9-8043DC025950}" type="datetimeFigureOut">
              <a:rPr lang="en-AU" smtClean="0"/>
              <a:t>26/11/2013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2316853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DB2C6-97A2-42A4-B3B9-8043DC025950}" type="datetimeFigureOut">
              <a:rPr lang="en-AU" smtClean="0"/>
              <a:t>26/11/2013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1100534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DB2C6-97A2-42A4-B3B9-8043DC025950}" type="datetimeFigureOut">
              <a:rPr lang="en-AU" smtClean="0"/>
              <a:t>26/11/2013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6CB37B-BBCE-4184-B5D6-828D3D270286}" type="slidenum">
              <a:rPr lang="en-AU" smtClean="0"/>
              <a:t>‹#›</a:t>
            </a:fld>
            <a:endParaRPr lang="en-AU"/>
          </a:p>
        </p:txBody>
      </p:sp>
    </p:spTree>
    <p:extLst>
      <p:ext uri="{BB962C8B-B14F-4D97-AF65-F5344CB8AC3E}">
        <p14:creationId xmlns:p14="http://schemas.microsoft.com/office/powerpoint/2010/main" val="3255314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DB2C6-97A2-42A4-B3B9-8043DC025950}" type="datetimeFigureOut">
              <a:rPr lang="en-AU" smtClean="0"/>
              <a:t>26/11/2013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B37B-BBCE-4184-B5D6-828D3D270286}" type="slidenum">
              <a:rPr lang="en-AU" smtClean="0"/>
              <a:t>‹#›</a:t>
            </a:fld>
            <a:endParaRPr lang="en-AU"/>
          </a:p>
        </p:txBody>
      </p:sp>
    </p:spTree>
    <p:extLst>
      <p:ext uri="{BB962C8B-B14F-4D97-AF65-F5344CB8AC3E}">
        <p14:creationId xmlns:p14="http://schemas.microsoft.com/office/powerpoint/2010/main" val="171111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ms.ac.uk/kids/people_of_the_past/discover_the_romans.aspx"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wjcc.k12.va.us/tms/curriculum/history/rome/andy/andyent1.html" TargetMode="External"/><Relationship Id="rId7" Type="http://schemas.openxmlformats.org/officeDocument/2006/relationships/hyperlink" Target="http://wilsonancientrome.wikispaces.com/Roman+Theat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youtube.com/watch?v=-NTbGawBvc4" TargetMode="External"/><Relationship Id="rId4" Type="http://schemas.openxmlformats.org/officeDocument/2006/relationships/hyperlink" Target="http://www.bbc.co.uk/history/ancient/romans/launch_ani_colosseum.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V0oA3YUiw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outre-monde.com/2012/07/24/the-roman-dinner-party/" TargetMode="External"/><Relationship Id="rId5" Type="http://schemas.openxmlformats.org/officeDocument/2006/relationships/image" Target="../media/image13.png"/><Relationship Id="rId4" Type="http://schemas.openxmlformats.org/officeDocument/2006/relationships/hyperlink" Target="http://www.youtube.com/watch?v=yLVnFEXnHB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oman-empire.net/maps/map-empire.html" TargetMode="External"/><Relationship Id="rId7" Type="http://schemas.openxmlformats.org/officeDocument/2006/relationships/hyperlink" Target="http://www.personal.psu.edu/asg198/Final%20Project/romanempir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ps.ablongman.com/wps/media/objects/262/268312/art/figures/KISH106.jpg" TargetMode="External"/><Relationship Id="rId4" Type="http://schemas.openxmlformats.org/officeDocument/2006/relationships/hyperlink" Target="http://www.livius.org/gi-gr/governor/province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rims.co.uk/romans/army.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lore-and-saga.co.uk/html/romans.html" TargetMode="External"/><Relationship Id="rId5" Type="http://schemas.openxmlformats.org/officeDocument/2006/relationships/image" Target="../media/image15.jpeg"/><Relationship Id="rId4" Type="http://schemas.openxmlformats.org/officeDocument/2006/relationships/hyperlink" Target="http://www.schoolsliaison.org.uk/kids/romancent.ht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livius.org/ei-er/emperors/emperors01.html" TargetMode="External"/><Relationship Id="rId7" Type="http://schemas.openxmlformats.org/officeDocument/2006/relationships/hyperlink" Target="http://www.listal.com/list/actors-have-played-ancient-roma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youtube.com/watch?v=eyq8uWvpbt4" TargetMode="External"/><Relationship Id="rId5" Type="http://schemas.openxmlformats.org/officeDocument/2006/relationships/hyperlink" Target="http://www.pbs.org/empires/romans/empire/julius_caesar.html" TargetMode="External"/><Relationship Id="rId4" Type="http://schemas.openxmlformats.org/officeDocument/2006/relationships/hyperlink" Target="http://www.youtube.com/watch?v=u0_z-MbODV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ustraliancurriculum.edu.au/Year7?a=H&amp;layout=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References.doc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historylearningsite.co.uk/a_history_of_ancient_rome.htm" TargetMode="External"/><Relationship Id="rId7" Type="http://schemas.openxmlformats.org/officeDocument/2006/relationships/hyperlink" Target="http://www.musesrealm.net/rome/sevenhill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partacus.schoolnet.co.uk/ROMrome.htm" TargetMode="External"/><Relationship Id="rId5" Type="http://schemas.openxmlformats.org/officeDocument/2006/relationships/hyperlink" Target="http://www2.luthersem.edu/ckoester/Paul/journey4/RomeTiber.htm" TargetMode="External"/><Relationship Id="rId4" Type="http://schemas.openxmlformats.org/officeDocument/2006/relationships/hyperlink" Target="http://www.oklahomahomeschool.com/pdf%20documents/RomeTLPcs.pdf" TargetMode="External"/><Relationship Id="rId9" Type="http://schemas.openxmlformats.org/officeDocument/2006/relationships/hyperlink" Target="http://facts.randomhistory.com/2009/03/07_rome.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youtube.com/watch?v=oTMrfyAt6Mo"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youtube.com/watch?v=qiE0pi99z-A" TargetMode="External"/><Relationship Id="rId5" Type="http://schemas.openxmlformats.org/officeDocument/2006/relationships/hyperlink" Target="http://www.pbs.org/wgbh/nova/lostempires/roman/aqueduct.html" TargetMode="External"/><Relationship Id="rId10" Type="http://schemas.openxmlformats.org/officeDocument/2006/relationships/hyperlink" Target="http://en.wikipedia.org/wiki/Roman_aqueduct" TargetMode="External"/><Relationship Id="rId4" Type="http://schemas.openxmlformats.org/officeDocument/2006/relationships/hyperlink" Target="http://up2meforkids.com.au/popup6.php?Do=ContentView&amp;pageno=174" TargetMode="External"/><Relationship Id="rId9" Type="http://schemas.openxmlformats.org/officeDocument/2006/relationships/hyperlink" Target="http://aqueducthunter.com/fiora/fiora7.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vroma.org/~bmcmanus/socialcla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llposters.ie/-sp/Ancient-Rome-Clothing-Worn-by-a-Public-Orator-posters_i1870848_.htm" TargetMode="External"/><Relationship Id="rId5" Type="http://schemas.openxmlformats.org/officeDocument/2006/relationships/image" Target="../media/image5.png"/><Relationship Id="rId4" Type="http://schemas.openxmlformats.org/officeDocument/2006/relationships/hyperlink" Target="http://www.youtube.com/watch?v=ZmCtx11izBQ"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ome.mrdonn.org/women.html" TargetMode="External"/><Relationship Id="rId7" Type="http://schemas.openxmlformats.org/officeDocument/2006/relationships/hyperlink" Target="http://rachelderozario.wordpress.com/category/ancient-r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ancientlinks.blogspot.com.au/2010/11/jobs-in-ancient-rome-introduction.html" TargetMode="External"/><Relationship Id="rId4" Type="http://schemas.openxmlformats.org/officeDocument/2006/relationships/hyperlink" Target="http://www.roman-empire.net/society/society.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vaughnroycroftblog.com/tag/gladiator/" TargetMode="External"/><Relationship Id="rId3" Type="http://schemas.openxmlformats.org/officeDocument/2006/relationships/hyperlink" Target="http://www.historylearningsite.co.uk/roman_slaves.htm" TargetMode="External"/><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alariya.com/web_books/gladiator/index.html" TargetMode="External"/><Relationship Id="rId5" Type="http://schemas.openxmlformats.org/officeDocument/2006/relationships/hyperlink" Target="http://library.thinkquest.org/J0112842/" TargetMode="External"/><Relationship Id="rId4" Type="http://schemas.openxmlformats.org/officeDocument/2006/relationships/hyperlink" Target="http://www.bbc.co.uk/history/ancient/romans/gladiators_01.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ome.mrdonn.org/romangod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log.lib.umn.edu/deg/campfire/2010/03/the-god-wars---35.html" TargetMode="External"/><Relationship Id="rId5" Type="http://schemas.openxmlformats.org/officeDocument/2006/relationships/image" Target="../media/image8.png"/><Relationship Id="rId4" Type="http://schemas.openxmlformats.org/officeDocument/2006/relationships/hyperlink" Target="http://www.youtube.com/watch?v=ezpn8xH_XH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bs.org/wgbh/nova/lostempires/roman/day.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davidmarkbrownwrites.com/crapper-a-visual-history/" TargetMode="External"/><Relationship Id="rId5" Type="http://schemas.openxmlformats.org/officeDocument/2006/relationships/image" Target="../media/image9.gif"/><Relationship Id="rId4" Type="http://schemas.openxmlformats.org/officeDocument/2006/relationships/hyperlink" Target="http://www.youtube.com/watch?v=6snVyK6gQ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omanbaths.co.uk/walkthrough.aspx" TargetMode="External"/><Relationship Id="rId7" Type="http://schemas.openxmlformats.org/officeDocument/2006/relationships/hyperlink" Target="http://blog.francinekizner.com/tag/roman-bath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fc.francisparker.org/~mbabla2013/FramesetBath.htm" TargetMode="Externa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3568" y="3144416"/>
            <a:ext cx="8108383" cy="2016224"/>
          </a:xfrm>
        </p:spPr>
        <p:txBody>
          <a:bodyPr>
            <a:noAutofit/>
          </a:bodyPr>
          <a:lstStyle/>
          <a:p>
            <a:r>
              <a:rPr lang="en-AU" sz="8800" b="1" dirty="0" smtClean="0">
                <a:ln>
                  <a:solidFill>
                    <a:schemeClr val="bg1"/>
                  </a:solidFill>
                </a:ln>
                <a:hlinkClick r:id="rId4"/>
              </a:rPr>
              <a:t>A Mighty Empire</a:t>
            </a:r>
            <a:endParaRPr lang="en-AU" sz="8800" b="1" dirty="0">
              <a:ln>
                <a:solidFill>
                  <a:schemeClr val="bg1"/>
                </a:solidFill>
              </a:ln>
            </a:endParaRPr>
          </a:p>
        </p:txBody>
      </p:sp>
      <p:sp>
        <p:nvSpPr>
          <p:cNvPr id="6" name="Rectangle 5"/>
          <p:cNvSpPr/>
          <p:nvPr/>
        </p:nvSpPr>
        <p:spPr>
          <a:xfrm>
            <a:off x="1501993" y="260648"/>
            <a:ext cx="6192593"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8000" b="1" u="sng" cap="none" spc="50" dirty="0" smtClean="0">
                <a:ln w="11430">
                  <a:solidFill>
                    <a:schemeClr val="tx1"/>
                  </a:solidFill>
                </a:ln>
                <a:solidFill>
                  <a:srgbClr val="FF0000"/>
                </a:solidFill>
                <a:effectLst>
                  <a:glow rad="228600">
                    <a:schemeClr val="accent2">
                      <a:satMod val="175000"/>
                      <a:alpha val="40000"/>
                    </a:schemeClr>
                  </a:glow>
                  <a:outerShdw blurRad="76200" dist="50800" dir="5400000" algn="tl" rotWithShape="0">
                    <a:srgbClr val="000000">
                      <a:alpha val="65000"/>
                    </a:srgbClr>
                  </a:outerShdw>
                </a:effectLst>
              </a:rPr>
              <a:t>ROME</a:t>
            </a:r>
            <a:endParaRPr lang="en-US" sz="18000" b="1" u="sng" cap="none" spc="50" dirty="0">
              <a:ln w="11430">
                <a:solidFill>
                  <a:schemeClr val="tx1"/>
                </a:solidFill>
              </a:ln>
              <a:solidFill>
                <a:srgbClr val="FF0000"/>
              </a:soli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7" name="TextBox 6"/>
          <p:cNvSpPr txBox="1"/>
          <p:nvPr/>
        </p:nvSpPr>
        <p:spPr>
          <a:xfrm>
            <a:off x="1619672" y="5877272"/>
            <a:ext cx="6552728" cy="707886"/>
          </a:xfrm>
          <a:prstGeom prst="rect">
            <a:avLst/>
          </a:prstGeom>
          <a:noFill/>
        </p:spPr>
        <p:txBody>
          <a:bodyPr wrap="square" rtlCol="0">
            <a:spAutoFit/>
          </a:bodyPr>
          <a:lstStyle/>
          <a:p>
            <a:r>
              <a:rPr lang="en-AU" sz="4000" b="1" dirty="0" smtClean="0">
                <a:ln>
                  <a:solidFill>
                    <a:schemeClr val="bg1"/>
                  </a:solidFill>
                </a:ln>
              </a:rPr>
              <a:t>Author: Kathryn J Kavanagh</a:t>
            </a:r>
            <a:endParaRPr lang="en-AU" sz="4000" b="1" dirty="0">
              <a:ln>
                <a:solidFill>
                  <a:schemeClr val="bg1"/>
                </a:solidFill>
              </a:ln>
            </a:endParaRPr>
          </a:p>
        </p:txBody>
      </p:sp>
    </p:spTree>
    <p:extLst>
      <p:ext uri="{BB962C8B-B14F-4D97-AF65-F5344CB8AC3E}">
        <p14:creationId xmlns:p14="http://schemas.microsoft.com/office/powerpoint/2010/main" val="359065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AU" dirty="0" smtClean="0"/>
              <a:t>Entertainment</a:t>
            </a:r>
            <a:endParaRPr lang="en-AU" dirty="0"/>
          </a:p>
        </p:txBody>
      </p:sp>
      <p:sp>
        <p:nvSpPr>
          <p:cNvPr id="3" name="Content Placeholder 2"/>
          <p:cNvSpPr>
            <a:spLocks noGrp="1"/>
          </p:cNvSpPr>
          <p:nvPr>
            <p:ph idx="1"/>
          </p:nvPr>
        </p:nvSpPr>
        <p:spPr>
          <a:xfrm>
            <a:off x="179512" y="800708"/>
            <a:ext cx="8784976" cy="5688632"/>
          </a:xfrm>
        </p:spPr>
        <p:txBody>
          <a:bodyPr>
            <a:noAutofit/>
          </a:bodyPr>
          <a:lstStyle/>
          <a:p>
            <a:pPr marL="0" indent="0">
              <a:buNone/>
            </a:pPr>
            <a:r>
              <a:rPr lang="en-AU" dirty="0" smtClean="0">
                <a:hlinkClick r:id="rId3"/>
              </a:rPr>
              <a:t>Entertaining</a:t>
            </a:r>
            <a:r>
              <a:rPr lang="en-AU" dirty="0" smtClean="0"/>
              <a:t> was one of the romans favourite pastime, and they always put on a grand event. The </a:t>
            </a:r>
            <a:r>
              <a:rPr lang="en-AU" dirty="0" smtClean="0">
                <a:hlinkClick r:id="rId4"/>
              </a:rPr>
              <a:t>Colosseum</a:t>
            </a:r>
            <a:r>
              <a:rPr lang="en-AU" dirty="0" smtClean="0"/>
              <a:t> was the centre of all Roman entertainment. The various events held there included gladiator battles, </a:t>
            </a:r>
            <a:r>
              <a:rPr lang="en-AU" dirty="0" smtClean="0">
                <a:hlinkClick r:id="rId5"/>
              </a:rPr>
              <a:t>theatre</a:t>
            </a:r>
            <a:r>
              <a:rPr lang="en-AU" dirty="0" smtClean="0"/>
              <a:t> and	circus 						performances, 							public trials such as 						hangings and markets.</a:t>
            </a:r>
          </a:p>
          <a:p>
            <a:pPr marL="0" indent="0">
              <a:buNone/>
            </a:pPr>
            <a:r>
              <a:rPr lang="en-AU" dirty="0"/>
              <a:t>	</a:t>
            </a:r>
            <a:r>
              <a:rPr lang="en-AU" dirty="0" smtClean="0"/>
              <a:t>				What similar kinds of 						entertainment do we 						see these days?</a:t>
            </a:r>
          </a:p>
          <a:p>
            <a:pPr marL="0" indent="0">
              <a:buNone/>
            </a:pPr>
            <a:endParaRPr lang="en-AU"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937" t="29873" r="39847" b="15466"/>
          <a:stretch/>
        </p:blipFill>
        <p:spPr bwMode="auto">
          <a:xfrm>
            <a:off x="225535" y="3426916"/>
            <a:ext cx="4501174" cy="299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488195"/>
            <a:ext cx="864096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7"/>
              </a:rPr>
              <a:t>http://</a:t>
            </a:r>
            <a:r>
              <a:rPr lang="en-AU" sz="1200" dirty="0" smtClean="0">
                <a:hlinkClick r:id="rId7"/>
              </a:rPr>
              <a:t>wilsonancientrome.wikispaces.com/Roman+Theater</a:t>
            </a:r>
            <a:r>
              <a:rPr lang="en-AU" sz="1200" dirty="0" smtClean="0"/>
              <a:t> </a:t>
            </a:r>
            <a:endParaRPr lang="en-AU" sz="1200" dirty="0"/>
          </a:p>
        </p:txBody>
      </p:sp>
    </p:spTree>
    <p:extLst>
      <p:ext uri="{BB962C8B-B14F-4D97-AF65-F5344CB8AC3E}">
        <p14:creationId xmlns:p14="http://schemas.microsoft.com/office/powerpoint/2010/main" val="4132114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plus(in)">
                                      <p:cBhvr>
                                        <p:cTn id="13" dur="2000"/>
                                        <p:tgtEl>
                                          <p:spTgt spid="1026"/>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45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647" y="404664"/>
            <a:ext cx="8579296" cy="6336704"/>
          </a:xfrm>
        </p:spPr>
        <p:txBody>
          <a:bodyPr/>
          <a:lstStyle/>
          <a:p>
            <a:pPr marL="0" indent="0">
              <a:buNone/>
            </a:pPr>
            <a:r>
              <a:rPr lang="en-AU" dirty="0"/>
              <a:t>Dinner </a:t>
            </a:r>
            <a:r>
              <a:rPr lang="en-AU" dirty="0" smtClean="0"/>
              <a:t>parties, private gatherings and celebrations were also common in ancient Rome. Food, wine and </a:t>
            </a:r>
            <a:r>
              <a:rPr lang="en-AU" dirty="0" smtClean="0">
                <a:hlinkClick r:id="rId3"/>
              </a:rPr>
              <a:t>music</a:t>
            </a:r>
            <a:r>
              <a:rPr lang="en-AU" dirty="0" smtClean="0"/>
              <a:t> all played a large role in the Roman culture. There were often month long celebrations held for wedding, births </a:t>
            </a:r>
          </a:p>
          <a:p>
            <a:pPr marL="0" indent="0">
              <a:buNone/>
            </a:pPr>
            <a:r>
              <a:rPr lang="en-AU" dirty="0" smtClean="0"/>
              <a:t>or </a:t>
            </a:r>
            <a:r>
              <a:rPr lang="en-AU" dirty="0" smtClean="0">
                <a:hlinkClick r:id="rId4"/>
              </a:rPr>
              <a:t>funerals</a:t>
            </a:r>
            <a:r>
              <a:rPr lang="en-AU" dirty="0" smtClean="0"/>
              <a:t>. </a:t>
            </a:r>
          </a:p>
          <a:p>
            <a:pPr marL="0" indent="0">
              <a:buNone/>
            </a:pPr>
            <a:endParaRPr lang="en-AU" dirty="0"/>
          </a:p>
          <a:p>
            <a:pPr marL="0" indent="0">
              <a:buNone/>
            </a:pPr>
            <a:r>
              <a:rPr lang="en-AU" dirty="0" smtClean="0"/>
              <a:t>What would you include</a:t>
            </a:r>
          </a:p>
          <a:p>
            <a:pPr marL="0" indent="0">
              <a:buNone/>
            </a:pPr>
            <a:r>
              <a:rPr lang="en-AU" dirty="0" smtClean="0"/>
              <a:t>if you held a Roman </a:t>
            </a:r>
          </a:p>
          <a:p>
            <a:pPr marL="0" indent="0">
              <a:buNone/>
            </a:pPr>
            <a:r>
              <a:rPr lang="en-AU" dirty="0" smtClean="0"/>
              <a:t>dinner party?</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295" y="2780928"/>
            <a:ext cx="4366670" cy="341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55368" y="6447819"/>
            <a:ext cx="5688632"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http://outre-monde.com/2012/07/24/the-roman-dinner-party</a:t>
            </a:r>
            <a:r>
              <a:rPr lang="en-AU" sz="1200" dirty="0" smtClean="0">
                <a:hlinkClick r:id="rId6"/>
              </a:rPr>
              <a:t>/</a:t>
            </a:r>
            <a:r>
              <a:rPr lang="en-AU" sz="1200" dirty="0" smtClean="0"/>
              <a:t> </a:t>
            </a:r>
            <a:endParaRPr lang="en-AU" sz="1200" dirty="0"/>
          </a:p>
        </p:txBody>
      </p:sp>
    </p:spTree>
    <p:extLst>
      <p:ext uri="{BB962C8B-B14F-4D97-AF65-F5344CB8AC3E}">
        <p14:creationId xmlns:p14="http://schemas.microsoft.com/office/powerpoint/2010/main" val="33874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42" presetClass="entr" presetSubtype="0" fill="hold" nodeType="after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7599" cy="5832648"/>
          </a:xfrm>
        </p:spPr>
        <p:txBody>
          <a:bodyPr>
            <a:normAutofit lnSpcReduction="10000"/>
          </a:bodyPr>
          <a:lstStyle/>
          <a:p>
            <a:pPr marL="0" indent="0">
              <a:buNone/>
            </a:pPr>
            <a:r>
              <a:rPr lang="en-AU" dirty="0" smtClean="0"/>
              <a:t>					The Roman’s were an 						ambitious nation and 						over the years the 						</a:t>
            </a:r>
            <a:r>
              <a:rPr lang="en-AU" dirty="0" smtClean="0">
                <a:hlinkClick r:id="rId3"/>
              </a:rPr>
              <a:t>Roman empire </a:t>
            </a:r>
            <a:r>
              <a:rPr lang="en-AU" dirty="0" smtClean="0"/>
              <a:t>grew to 					become one of the 						largest empires ever 						known.</a:t>
            </a:r>
          </a:p>
          <a:p>
            <a:pPr marL="0" indent="0">
              <a:buNone/>
            </a:pPr>
            <a:endParaRPr lang="en-AU" dirty="0"/>
          </a:p>
          <a:p>
            <a:pPr marL="0" indent="0">
              <a:buNone/>
            </a:pPr>
            <a:r>
              <a:rPr lang="en-AU" dirty="0" smtClean="0"/>
              <a:t>The Roman empire was made up of many </a:t>
            </a:r>
            <a:r>
              <a:rPr lang="en-AU" dirty="0" smtClean="0">
                <a:hlinkClick r:id="rId4"/>
              </a:rPr>
              <a:t>provinces, territories and tribes</a:t>
            </a:r>
            <a:r>
              <a:rPr lang="en-AU" dirty="0" smtClean="0"/>
              <a:t>. As a reward for their courage, generals were often given areas of land to govern.</a:t>
            </a:r>
          </a:p>
        </p:txBody>
      </p:sp>
      <p:pic>
        <p:nvPicPr>
          <p:cNvPr id="1026" name="Pictur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40" b="11103"/>
          <a:stretch/>
        </p:blipFill>
        <p:spPr bwMode="auto">
          <a:xfrm>
            <a:off x="206422" y="1196752"/>
            <a:ext cx="4536504" cy="308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836712"/>
          </a:xfrm>
        </p:spPr>
        <p:txBody>
          <a:bodyPr/>
          <a:lstStyle/>
          <a:p>
            <a:r>
              <a:rPr lang="en-AU" dirty="0" smtClean="0"/>
              <a:t>The Roman Empire</a:t>
            </a:r>
            <a:endParaRPr lang="en-AU" dirty="0"/>
          </a:p>
        </p:txBody>
      </p:sp>
      <p:sp>
        <p:nvSpPr>
          <p:cNvPr id="5" name="TextBox 4"/>
          <p:cNvSpPr txBox="1"/>
          <p:nvPr/>
        </p:nvSpPr>
        <p:spPr>
          <a:xfrm>
            <a:off x="179512" y="6447819"/>
            <a:ext cx="6264696"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7"/>
              </a:rPr>
              <a:t>http://</a:t>
            </a:r>
            <a:r>
              <a:rPr lang="en-AU" sz="1200" dirty="0" smtClean="0">
                <a:hlinkClick r:id="rId7"/>
              </a:rPr>
              <a:t>www.personal.psu.edu/asg198/Final%20Project/romanempire.html</a:t>
            </a:r>
            <a:r>
              <a:rPr lang="en-AU" sz="1200" dirty="0" smtClean="0"/>
              <a:t> </a:t>
            </a:r>
            <a:endParaRPr lang="en-AU" sz="1200" dirty="0"/>
          </a:p>
        </p:txBody>
      </p:sp>
    </p:spTree>
    <p:extLst>
      <p:ext uri="{BB962C8B-B14F-4D97-AF65-F5344CB8AC3E}">
        <p14:creationId xmlns:p14="http://schemas.microsoft.com/office/powerpoint/2010/main" val="2501091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outHorizontal)">
                                      <p:cBhvr>
                                        <p:cTn id="13" dur="500"/>
                                        <p:tgtEl>
                                          <p:spTgt spid="1026"/>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3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AU" dirty="0" smtClean="0"/>
              <a:t>Roman Armies</a:t>
            </a:r>
            <a:endParaRPr lang="en-AU" dirty="0"/>
          </a:p>
        </p:txBody>
      </p:sp>
      <p:sp>
        <p:nvSpPr>
          <p:cNvPr id="3" name="Content Placeholder 2"/>
          <p:cNvSpPr>
            <a:spLocks noGrp="1"/>
          </p:cNvSpPr>
          <p:nvPr>
            <p:ph idx="1"/>
          </p:nvPr>
        </p:nvSpPr>
        <p:spPr>
          <a:xfrm>
            <a:off x="179512" y="1052736"/>
            <a:ext cx="8712968" cy="5714579"/>
          </a:xfrm>
        </p:spPr>
        <p:txBody>
          <a:bodyPr/>
          <a:lstStyle/>
          <a:p>
            <a:pPr marL="0" indent="0">
              <a:buNone/>
            </a:pPr>
            <a:r>
              <a:rPr lang="en-AU" dirty="0" smtClean="0"/>
              <a:t>The Roman empire owed its success to its extensive </a:t>
            </a:r>
            <a:r>
              <a:rPr lang="en-AU" dirty="0" smtClean="0">
                <a:hlinkClick r:id="rId3"/>
              </a:rPr>
              <a:t>armies</a:t>
            </a:r>
            <a:r>
              <a:rPr lang="en-AU" dirty="0" smtClean="0"/>
              <a:t>, which helped to conquer and control captured areas as well as defend the roman empire. </a:t>
            </a:r>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These armies were made up of hundreds of thousands of </a:t>
            </a:r>
            <a:r>
              <a:rPr lang="en-AU" dirty="0" smtClean="0">
                <a:hlinkClick r:id="rId4"/>
              </a:rPr>
              <a:t>well armed </a:t>
            </a:r>
            <a:r>
              <a:rPr lang="en-AU" dirty="0" smtClean="0"/>
              <a:t>and highly skilled soldiers. </a:t>
            </a:r>
          </a:p>
          <a:p>
            <a:endParaRPr lang="en-AU" dirty="0"/>
          </a:p>
        </p:txBody>
      </p:sp>
      <p:pic>
        <p:nvPicPr>
          <p:cNvPr id="2050" name="Picture 2" descr="http://www.lore-and-saga.co.uk/assets/images/Legi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636912"/>
            <a:ext cx="3810000" cy="276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296" y="6535367"/>
            <a:ext cx="493576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a:t>
            </a:r>
            <a:r>
              <a:rPr lang="en-AU" sz="1200" dirty="0" smtClean="0">
                <a:hlinkClick r:id="rId6"/>
              </a:rPr>
              <a:t>www.lore-and-saga.co.uk/html/romans.html</a:t>
            </a:r>
            <a:r>
              <a:rPr lang="en-AU" sz="1200" dirty="0" smtClean="0"/>
              <a:t> </a:t>
            </a:r>
            <a:endParaRPr lang="en-AU" sz="1200" dirty="0"/>
          </a:p>
        </p:txBody>
      </p:sp>
    </p:spTree>
    <p:extLst>
      <p:ext uri="{BB962C8B-B14F-4D97-AF65-F5344CB8AC3E}">
        <p14:creationId xmlns:p14="http://schemas.microsoft.com/office/powerpoint/2010/main" val="658531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400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80">
                                          <p:stCondLst>
                                            <p:cond delay="0"/>
                                          </p:stCondLst>
                                        </p:cTn>
                                        <p:tgtEl>
                                          <p:spTgt spid="2050"/>
                                        </p:tgtEl>
                                      </p:cBhvr>
                                    </p:animEffect>
                                    <p:anim calcmode="lin" valueType="num">
                                      <p:cBhvr>
                                        <p:cTn id="2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0"/>
                                        </p:tgtEl>
                                      </p:cBhvr>
                                      <p:to x="100000" y="60000"/>
                                    </p:animScale>
                                    <p:animScale>
                                      <p:cBhvr>
                                        <p:cTn id="26" dur="166" decel="50000">
                                          <p:stCondLst>
                                            <p:cond delay="676"/>
                                          </p:stCondLst>
                                        </p:cTn>
                                        <p:tgtEl>
                                          <p:spTgt spid="2050"/>
                                        </p:tgtEl>
                                      </p:cBhvr>
                                      <p:to x="100000" y="100000"/>
                                    </p:animScale>
                                    <p:animScale>
                                      <p:cBhvr>
                                        <p:cTn id="27" dur="26">
                                          <p:stCondLst>
                                            <p:cond delay="1312"/>
                                          </p:stCondLst>
                                        </p:cTn>
                                        <p:tgtEl>
                                          <p:spTgt spid="2050"/>
                                        </p:tgtEl>
                                      </p:cBhvr>
                                      <p:to x="100000" y="80000"/>
                                    </p:animScale>
                                    <p:animScale>
                                      <p:cBhvr>
                                        <p:cTn id="28" dur="166" decel="50000">
                                          <p:stCondLst>
                                            <p:cond delay="1338"/>
                                          </p:stCondLst>
                                        </p:cTn>
                                        <p:tgtEl>
                                          <p:spTgt spid="2050"/>
                                        </p:tgtEl>
                                      </p:cBhvr>
                                      <p:to x="100000" y="100000"/>
                                    </p:animScale>
                                    <p:animScale>
                                      <p:cBhvr>
                                        <p:cTn id="29" dur="26">
                                          <p:stCondLst>
                                            <p:cond delay="1642"/>
                                          </p:stCondLst>
                                        </p:cTn>
                                        <p:tgtEl>
                                          <p:spTgt spid="2050"/>
                                        </p:tgtEl>
                                      </p:cBhvr>
                                      <p:to x="100000" y="90000"/>
                                    </p:animScale>
                                    <p:animScale>
                                      <p:cBhvr>
                                        <p:cTn id="30" dur="166" decel="50000">
                                          <p:stCondLst>
                                            <p:cond delay="1668"/>
                                          </p:stCondLst>
                                        </p:cTn>
                                        <p:tgtEl>
                                          <p:spTgt spid="2050"/>
                                        </p:tgtEl>
                                      </p:cBhvr>
                                      <p:to x="100000" y="100000"/>
                                    </p:animScale>
                                    <p:animScale>
                                      <p:cBhvr>
                                        <p:cTn id="31" dur="26">
                                          <p:stCondLst>
                                            <p:cond delay="1808"/>
                                          </p:stCondLst>
                                        </p:cTn>
                                        <p:tgtEl>
                                          <p:spTgt spid="2050"/>
                                        </p:tgtEl>
                                      </p:cBhvr>
                                      <p:to x="100000" y="95000"/>
                                    </p:animScale>
                                    <p:animScale>
                                      <p:cBhvr>
                                        <p:cTn id="32" dur="166" decel="50000">
                                          <p:stCondLst>
                                            <p:cond delay="1834"/>
                                          </p:stCondLst>
                                        </p:cTn>
                                        <p:tgtEl>
                                          <p:spTgt spid="2050"/>
                                        </p:tgtEl>
                                      </p:cBhvr>
                                      <p:to x="100000" y="100000"/>
                                    </p:animScale>
                                  </p:childTnLst>
                                </p:cTn>
                              </p:par>
                            </p:childTnLst>
                          </p:cTn>
                        </p:par>
                        <p:par>
                          <p:cTn id="33" fill="hold">
                            <p:stCondLst>
                              <p:cond delay="8000"/>
                            </p:stCondLst>
                            <p:childTnLst>
                              <p:par>
                                <p:cTn id="34" presetID="42" presetClass="entr" presetSubtype="0" fill="hold" nodeType="afterEffect">
                                  <p:stCondLst>
                                    <p:cond delay="5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2" y="0"/>
            <a:ext cx="4264536" cy="778946"/>
          </a:xfrm>
        </p:spPr>
        <p:txBody>
          <a:bodyPr/>
          <a:lstStyle/>
          <a:p>
            <a:r>
              <a:rPr lang="en-AU" dirty="0" smtClean="0"/>
              <a:t>Roman Rulers</a:t>
            </a:r>
            <a:endParaRPr lang="en-AU" dirty="0"/>
          </a:p>
        </p:txBody>
      </p:sp>
      <p:sp>
        <p:nvSpPr>
          <p:cNvPr id="3" name="Content Placeholder 2"/>
          <p:cNvSpPr>
            <a:spLocks noGrp="1"/>
          </p:cNvSpPr>
          <p:nvPr>
            <p:ph idx="1"/>
          </p:nvPr>
        </p:nvSpPr>
        <p:spPr>
          <a:xfrm>
            <a:off x="179512" y="899602"/>
            <a:ext cx="8507288" cy="5688632"/>
          </a:xfrm>
        </p:spPr>
        <p:txBody>
          <a:bodyPr>
            <a:normAutofit/>
          </a:bodyPr>
          <a:lstStyle/>
          <a:p>
            <a:pPr marL="0" indent="0">
              <a:buNone/>
            </a:pPr>
            <a:r>
              <a:rPr lang="en-AU" dirty="0" smtClean="0"/>
              <a:t>Rome had many leaders who </a:t>
            </a:r>
          </a:p>
          <a:p>
            <a:pPr marL="0" indent="0">
              <a:buNone/>
            </a:pPr>
            <a:r>
              <a:rPr lang="en-AU" dirty="0"/>
              <a:t>w</a:t>
            </a:r>
            <a:r>
              <a:rPr lang="en-AU" dirty="0" smtClean="0"/>
              <a:t>ere referred to as </a:t>
            </a:r>
            <a:r>
              <a:rPr lang="en-AU" dirty="0" smtClean="0">
                <a:hlinkClick r:id="rId3"/>
              </a:rPr>
              <a:t>Emperors</a:t>
            </a:r>
            <a:r>
              <a:rPr lang="en-AU" dirty="0" smtClean="0"/>
              <a:t>.</a:t>
            </a:r>
          </a:p>
          <a:p>
            <a:pPr marL="0" indent="0">
              <a:buNone/>
            </a:pPr>
            <a:r>
              <a:rPr lang="en-AU" dirty="0" smtClean="0"/>
              <a:t>These men were in charge</a:t>
            </a:r>
          </a:p>
          <a:p>
            <a:pPr marL="0" indent="0">
              <a:buNone/>
            </a:pPr>
            <a:r>
              <a:rPr lang="en-AU" dirty="0" smtClean="0"/>
              <a:t>of the Roman government and made sure the empire grew and flourished. However, many of these rulers are more famous for the </a:t>
            </a:r>
            <a:r>
              <a:rPr lang="en-AU" dirty="0" smtClean="0">
                <a:hlinkClick r:id="rId4"/>
              </a:rPr>
              <a:t>horrible</a:t>
            </a:r>
            <a:r>
              <a:rPr lang="en-AU" dirty="0" smtClean="0"/>
              <a:t> things they did. </a:t>
            </a:r>
          </a:p>
          <a:p>
            <a:pPr marL="0" indent="0">
              <a:buNone/>
            </a:pPr>
            <a:r>
              <a:rPr lang="en-AU" dirty="0" smtClean="0"/>
              <a:t>The most famous was emperor </a:t>
            </a:r>
            <a:r>
              <a:rPr lang="en-AU" dirty="0" smtClean="0">
                <a:hlinkClick r:id="rId5"/>
              </a:rPr>
              <a:t>Julius Caesar </a:t>
            </a:r>
            <a:r>
              <a:rPr lang="en-AU" dirty="0" smtClean="0"/>
              <a:t>who was </a:t>
            </a:r>
            <a:r>
              <a:rPr lang="en-AU" dirty="0" smtClean="0">
                <a:hlinkClick r:id="rId6"/>
              </a:rPr>
              <a:t>assassinated</a:t>
            </a:r>
            <a:r>
              <a:rPr lang="en-AU" dirty="0" smtClean="0"/>
              <a:t> by his own government on the steps of parliament.</a:t>
            </a:r>
            <a:endParaRPr lang="en-AU" dirty="0"/>
          </a:p>
        </p:txBody>
      </p:sp>
      <p:sp>
        <p:nvSpPr>
          <p:cNvPr id="5" name="TextBox 4"/>
          <p:cNvSpPr txBox="1"/>
          <p:nvPr/>
        </p:nvSpPr>
        <p:spPr>
          <a:xfrm>
            <a:off x="3571578" y="6600388"/>
            <a:ext cx="5544616"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7"/>
              </a:rPr>
              <a:t>http://</a:t>
            </a:r>
            <a:r>
              <a:rPr lang="en-AU" sz="1200" dirty="0" smtClean="0">
                <a:hlinkClick r:id="rId7"/>
              </a:rPr>
              <a:t>www.listal.com/list/actors-have-played-ancient-romans</a:t>
            </a:r>
            <a:r>
              <a:rPr lang="en-AU" sz="1200" dirty="0" smtClean="0"/>
              <a:t> </a:t>
            </a:r>
            <a:endParaRPr lang="en-AU" sz="1200" dirty="0"/>
          </a:p>
        </p:txBody>
      </p:sp>
      <p:pic>
        <p:nvPicPr>
          <p:cNvPr id="2050" name="Picture 2" descr="http://i2.listal.com/image/1510041/500fu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188641"/>
            <a:ext cx="3826396" cy="25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83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8" presetClass="entr" presetSubtype="32"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out)">
                                      <p:cBhvr>
                                        <p:cTn id="24" dur="2000"/>
                                        <p:tgtEl>
                                          <p:spTgt spid="2050"/>
                                        </p:tgtEl>
                                      </p:cBhvr>
                                    </p:animEffect>
                                  </p:childTnLst>
                                </p:cTn>
                              </p:par>
                            </p:childTnLst>
                          </p:cTn>
                        </p:par>
                        <p:par>
                          <p:cTn id="25" fill="hold">
                            <p:stCondLst>
                              <p:cond delay="4000"/>
                            </p:stCondLst>
                            <p:childTnLst>
                              <p:par>
                                <p:cTn id="26" presetID="42" presetClass="entr" presetSubtype="0" fill="hold"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nodeType="afterEffect">
                                  <p:stCondLst>
                                    <p:cond delay="300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2008"/>
            <a:ext cx="8229600" cy="908720"/>
          </a:xfrm>
        </p:spPr>
        <p:txBody>
          <a:bodyPr/>
          <a:lstStyle/>
          <a:p>
            <a:r>
              <a:rPr lang="en-AU" b="1" u="sng" dirty="0" smtClean="0"/>
              <a:t>Year 7 – The Ancient World</a:t>
            </a:r>
            <a:endParaRPr lang="en-AU"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1918989"/>
              </p:ext>
            </p:extLst>
          </p:nvPr>
        </p:nvGraphicFramePr>
        <p:xfrm>
          <a:off x="107504" y="692696"/>
          <a:ext cx="8928992" cy="5577840"/>
        </p:xfrm>
        <a:graphic>
          <a:graphicData uri="http://schemas.openxmlformats.org/drawingml/2006/table">
            <a:tbl>
              <a:tblPr firstRow="1" bandRow="1">
                <a:tableStyleId>{69CF1AB2-1976-4502-BF36-3FF5EA218861}</a:tableStyleId>
              </a:tblPr>
              <a:tblGrid>
                <a:gridCol w="4464496"/>
                <a:gridCol w="4464496"/>
              </a:tblGrid>
              <a:tr h="370840">
                <a:tc>
                  <a:txBody>
                    <a:bodyPr/>
                    <a:lstStyle/>
                    <a:p>
                      <a:r>
                        <a:rPr lang="en-AU" sz="1600" b="0" i="0" u="none" strike="noStrike" kern="1200" baseline="0" dirty="0" smtClean="0">
                          <a:solidFill>
                            <a:schemeClr val="dk1"/>
                          </a:solidFill>
                          <a:latin typeface="+mn-lt"/>
                          <a:ea typeface="+mn-ea"/>
                          <a:cs typeface="+mn-cs"/>
                        </a:rPr>
                        <a:t>The physical features of ancient Rome (such as the River Tiber) and how they influenced the civilisation that developed there.</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&gt; Describing the methods used by the Romans to manage resources</a:t>
                      </a:r>
                      <a:endParaRPr lang="en-AU" sz="1600" dirty="0"/>
                    </a:p>
                  </a:txBody>
                  <a:tcPr/>
                </a:tc>
              </a:tr>
              <a:tr h="370840">
                <a:tc>
                  <a:txBody>
                    <a:bodyPr/>
                    <a:lstStyle/>
                    <a:p>
                      <a:r>
                        <a:rPr lang="en-AU" sz="1600" b="0" i="0" u="none" strike="noStrike" kern="1200" baseline="0" dirty="0" smtClean="0">
                          <a:solidFill>
                            <a:schemeClr val="dk1"/>
                          </a:solidFill>
                          <a:latin typeface="+mn-lt"/>
                          <a:ea typeface="+mn-ea"/>
                          <a:cs typeface="+mn-cs"/>
                        </a:rPr>
                        <a:t>Roles of key groups in ancient Roman society (such as patricians, plebeians, women, slaves), including the influence of law and religion.</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&gt; Examining the evidence of the social  structure of Roman society and the idea of</a:t>
                      </a:r>
                    </a:p>
                    <a:p>
                      <a:r>
                        <a:rPr lang="en-AU" sz="1600" b="0" i="0" u="none" strike="noStrike" kern="1200" baseline="0" dirty="0" smtClean="0">
                          <a:solidFill>
                            <a:schemeClr val="dk1"/>
                          </a:solidFill>
                          <a:latin typeface="+mn-lt"/>
                          <a:ea typeface="+mn-ea"/>
                          <a:cs typeface="+mn-cs"/>
                        </a:rPr>
                        <a:t>Republican virtue and its historical resonance</a:t>
                      </a:r>
                    </a:p>
                    <a:p>
                      <a:r>
                        <a:rPr lang="en-AU" sz="1600" b="0" i="0" u="none" strike="noStrike" kern="1200" baseline="0" dirty="0" smtClean="0">
                          <a:solidFill>
                            <a:schemeClr val="dk1"/>
                          </a:solidFill>
                          <a:latin typeface="+mn-lt"/>
                          <a:ea typeface="+mn-ea"/>
                          <a:cs typeface="+mn-cs"/>
                        </a:rPr>
                        <a:t>&gt; Describing the significance of slavery in the period of the Roman Empire</a:t>
                      </a:r>
                      <a:endParaRPr lang="en-AU" sz="1600" dirty="0"/>
                    </a:p>
                  </a:txBody>
                  <a:tcPr/>
                </a:tc>
              </a:tr>
              <a:tr h="370840">
                <a:tc>
                  <a:txBody>
                    <a:bodyPr/>
                    <a:lstStyle/>
                    <a:p>
                      <a:r>
                        <a:rPr lang="en-AU" sz="1600" b="0" i="0" u="none" strike="noStrike" kern="1200" baseline="0" dirty="0" smtClean="0">
                          <a:solidFill>
                            <a:schemeClr val="dk1"/>
                          </a:solidFill>
                          <a:latin typeface="+mn-lt"/>
                          <a:ea typeface="+mn-ea"/>
                          <a:cs typeface="+mn-cs"/>
                        </a:rPr>
                        <a:t>The significant beliefs, values and practices of the ancient Romans, with a particular emphasis on ONE of the following areas: everyday life, warfare, or death and funerary customs.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&gt; Investigating significant beliefs associated with daily life  practices</a:t>
                      </a:r>
                      <a:endParaRPr lang="en-AU" sz="1600" dirty="0"/>
                    </a:p>
                  </a:txBody>
                  <a:tcPr/>
                </a:tc>
              </a:tr>
              <a:tr h="370840">
                <a:tc>
                  <a:txBody>
                    <a:bodyPr/>
                    <a:lstStyle/>
                    <a:p>
                      <a:r>
                        <a:rPr lang="en-AU" sz="1600" b="0" i="0" u="none" strike="noStrike" kern="1200" baseline="0" dirty="0" smtClean="0">
                          <a:solidFill>
                            <a:schemeClr val="dk1"/>
                          </a:solidFill>
                          <a:latin typeface="+mn-lt"/>
                          <a:ea typeface="+mn-ea"/>
                          <a:cs typeface="+mn-cs"/>
                        </a:rPr>
                        <a:t>Contacts and conflicts within and/or with other societies, resulting in developments such as the expansion of trade, the rise of the Roman empire (including its material remains), and the spread of religious beliefs.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&gt; Describing the furthest extent of the Roman Empire and the influence of foreign cults</a:t>
                      </a:r>
                    </a:p>
                    <a:p>
                      <a:r>
                        <a:rPr lang="en-AU" sz="1600" b="0" i="0" u="none" strike="noStrike" kern="1200" baseline="0" dirty="0" smtClean="0">
                          <a:solidFill>
                            <a:schemeClr val="dk1"/>
                          </a:solidFill>
                          <a:latin typeface="+mn-lt"/>
                          <a:ea typeface="+mn-ea"/>
                          <a:cs typeface="+mn-cs"/>
                        </a:rPr>
                        <a:t>on Roman religious beliefs and practices </a:t>
                      </a:r>
                    </a:p>
                    <a:p>
                      <a:r>
                        <a:rPr lang="en-AU" sz="1600" b="0" i="0" u="none" strike="noStrike" kern="1200" baseline="0" dirty="0" smtClean="0">
                          <a:solidFill>
                            <a:schemeClr val="dk1"/>
                          </a:solidFill>
                          <a:latin typeface="+mn-lt"/>
                          <a:ea typeface="+mn-ea"/>
                          <a:cs typeface="+mn-cs"/>
                        </a:rPr>
                        <a:t>&gt; Reading accounts of contacts between Rome and Asian societies in the ancient period.</a:t>
                      </a:r>
                      <a:endParaRPr lang="en-AU" sz="1600" dirty="0"/>
                    </a:p>
                  </a:txBody>
                  <a:tcPr/>
                </a:tc>
              </a:tr>
              <a:tr h="370840">
                <a:tc>
                  <a:txBody>
                    <a:bodyPr/>
                    <a:lstStyle/>
                    <a:p>
                      <a:r>
                        <a:rPr lang="en-AU" sz="1600" b="0" i="0" u="none" strike="noStrike" kern="1200" baseline="0" dirty="0" smtClean="0">
                          <a:solidFill>
                            <a:schemeClr val="dk1"/>
                          </a:solidFill>
                          <a:latin typeface="+mn-lt"/>
                          <a:ea typeface="+mn-ea"/>
                          <a:cs typeface="+mn-cs"/>
                        </a:rPr>
                        <a:t>The role of a significant individual in ancient</a:t>
                      </a:r>
                    </a:p>
                    <a:p>
                      <a:r>
                        <a:rPr lang="en-AU" sz="1600" b="0" i="0" u="none" strike="noStrike" kern="1200" baseline="0" dirty="0" smtClean="0">
                          <a:solidFill>
                            <a:schemeClr val="dk1"/>
                          </a:solidFill>
                          <a:latin typeface="+mn-lt"/>
                          <a:ea typeface="+mn-ea"/>
                          <a:cs typeface="+mn-cs"/>
                        </a:rPr>
                        <a:t>Rome’s history such as Julius Caesar or</a:t>
                      </a:r>
                    </a:p>
                    <a:p>
                      <a:r>
                        <a:rPr lang="en-AU" sz="1600" b="0" i="0" u="none" strike="noStrike" kern="1200" baseline="0" dirty="0" smtClean="0">
                          <a:solidFill>
                            <a:schemeClr val="dk1"/>
                          </a:solidFill>
                          <a:latin typeface="+mn-lt"/>
                          <a:ea typeface="+mn-ea"/>
                          <a:cs typeface="+mn-cs"/>
                        </a:rPr>
                        <a:t>Augustus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&gt; Examining the historical context, early life and achievements of a significant historical</a:t>
                      </a:r>
                    </a:p>
                    <a:p>
                      <a:r>
                        <a:rPr lang="en-AU" sz="1600" b="0" i="0" u="none" strike="noStrike" kern="1200" baseline="0" dirty="0" smtClean="0">
                          <a:solidFill>
                            <a:schemeClr val="dk1"/>
                          </a:solidFill>
                          <a:latin typeface="+mn-lt"/>
                          <a:ea typeface="+mn-ea"/>
                          <a:cs typeface="+mn-cs"/>
                        </a:rPr>
                        <a:t>figure from ancient Rome, and how they were perceived by their contemporaries</a:t>
                      </a:r>
                      <a:endParaRPr lang="en-AU" sz="1600" dirty="0"/>
                    </a:p>
                  </a:txBody>
                  <a:tcPr/>
                </a:tc>
              </a:tr>
            </a:tbl>
          </a:graphicData>
        </a:graphic>
      </p:graphicFrame>
      <p:sp>
        <p:nvSpPr>
          <p:cNvPr id="5" name="TextBox 4"/>
          <p:cNvSpPr txBox="1"/>
          <p:nvPr/>
        </p:nvSpPr>
        <p:spPr>
          <a:xfrm>
            <a:off x="169590" y="6237312"/>
            <a:ext cx="8784976" cy="584775"/>
          </a:xfrm>
          <a:prstGeom prst="rect">
            <a:avLst/>
          </a:prstGeom>
          <a:noFill/>
        </p:spPr>
        <p:txBody>
          <a:bodyPr wrap="square" rtlCol="0">
            <a:spAutoFit/>
          </a:bodyPr>
          <a:lstStyle/>
          <a:p>
            <a:r>
              <a:rPr lang="en-AU" sz="3200" b="1" dirty="0" smtClean="0">
                <a:hlinkClick r:id="rId3"/>
              </a:rPr>
              <a:t>The History Curriculum</a:t>
            </a:r>
            <a:r>
              <a:rPr lang="en-AU" sz="3200" b="1" dirty="0" smtClean="0"/>
              <a:t>		</a:t>
            </a:r>
            <a:r>
              <a:rPr lang="en-AU" sz="3200" b="1" dirty="0" smtClean="0">
                <a:hlinkClick r:id="rId4" action="ppaction://hlinkfile"/>
              </a:rPr>
              <a:t>References</a:t>
            </a:r>
            <a:endParaRPr lang="en-AU" sz="3200" b="1" dirty="0"/>
          </a:p>
        </p:txBody>
      </p:sp>
    </p:spTree>
    <p:extLst>
      <p:ext uri="{BB962C8B-B14F-4D97-AF65-F5344CB8AC3E}">
        <p14:creationId xmlns:p14="http://schemas.microsoft.com/office/powerpoint/2010/main" val="1226347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836712"/>
            <a:ext cx="822960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2400" dirty="0" smtClean="0"/>
          </a:p>
        </p:txBody>
      </p:sp>
      <p:sp>
        <p:nvSpPr>
          <p:cNvPr id="5" name="TextBox 4"/>
          <p:cNvSpPr txBox="1"/>
          <p:nvPr/>
        </p:nvSpPr>
        <p:spPr>
          <a:xfrm>
            <a:off x="179512" y="153959"/>
            <a:ext cx="8856984" cy="1569660"/>
          </a:xfrm>
          <a:prstGeom prst="rect">
            <a:avLst/>
          </a:prstGeom>
          <a:noFill/>
        </p:spPr>
        <p:txBody>
          <a:bodyPr wrap="square" rtlCol="0">
            <a:spAutoFit/>
          </a:bodyPr>
          <a:lstStyle/>
          <a:p>
            <a:r>
              <a:rPr lang="en-AU" sz="2400" dirty="0" smtClean="0">
                <a:hlinkClick r:id="rId3"/>
              </a:rPr>
              <a:t>Ancient Rome </a:t>
            </a:r>
            <a:r>
              <a:rPr lang="en-AU" sz="2400" dirty="0" smtClean="0"/>
              <a:t>has a grand </a:t>
            </a:r>
            <a:r>
              <a:rPr lang="en-AU" sz="2400" dirty="0" smtClean="0">
                <a:hlinkClick r:id="rId4"/>
              </a:rPr>
              <a:t>history</a:t>
            </a:r>
            <a:r>
              <a:rPr lang="en-AU" sz="2400" dirty="0" smtClean="0"/>
              <a:t>, spanning hundreds of years and over half of Europe. The now sprawling city started as a small village on the banks of the </a:t>
            </a:r>
            <a:r>
              <a:rPr lang="en-AU" sz="2400" dirty="0" smtClean="0">
                <a:hlinkClick r:id="rId5"/>
              </a:rPr>
              <a:t>Tibet River </a:t>
            </a:r>
            <a:r>
              <a:rPr lang="en-AU" sz="2400" dirty="0" smtClean="0"/>
              <a:t>. Evidence shows that </a:t>
            </a:r>
            <a:r>
              <a:rPr lang="en-AU" sz="2400" dirty="0" smtClean="0">
                <a:hlinkClick r:id="rId6"/>
              </a:rPr>
              <a:t>Rome</a:t>
            </a:r>
            <a:r>
              <a:rPr lang="en-AU" sz="2400" dirty="0" smtClean="0"/>
              <a:t> was once seven small but distinct districts known as the </a:t>
            </a:r>
            <a:r>
              <a:rPr lang="en-AU" sz="2400" dirty="0" smtClean="0">
                <a:hlinkClick r:id="rId7"/>
              </a:rPr>
              <a:t>Seven Hills of Rome</a:t>
            </a:r>
            <a:r>
              <a:rPr lang="en-AU" sz="2400" dirty="0" smtClean="0"/>
              <a:t>. </a:t>
            </a:r>
            <a:endParaRPr lang="en-AU" sz="2400" dirty="0"/>
          </a:p>
        </p:txBody>
      </p:sp>
      <p:grpSp>
        <p:nvGrpSpPr>
          <p:cNvPr id="3" name="Group 2"/>
          <p:cNvGrpSpPr/>
          <p:nvPr/>
        </p:nvGrpSpPr>
        <p:grpSpPr>
          <a:xfrm>
            <a:off x="1459139" y="1723619"/>
            <a:ext cx="6297729" cy="4076014"/>
            <a:chOff x="1459139" y="1723619"/>
            <a:chExt cx="6297729" cy="4076014"/>
          </a:xfrm>
        </p:grpSpPr>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9139" y="1723619"/>
              <a:ext cx="62977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60848" y="5522634"/>
              <a:ext cx="540060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a:t>
              </a:r>
              <a:r>
                <a:rPr lang="en-AU" sz="1200" dirty="0" smtClean="0">
                  <a:hlinkClick r:id="rId6"/>
                </a:rPr>
                <a:t>www.spartacus.schoolnet.co.uk/ROMrome.htm</a:t>
              </a:r>
              <a:r>
                <a:rPr lang="en-AU" sz="1200" dirty="0" smtClean="0"/>
                <a:t> </a:t>
              </a:r>
              <a:endParaRPr lang="en-AU" sz="1200" dirty="0"/>
            </a:p>
          </p:txBody>
        </p:sp>
      </p:grpSp>
      <p:sp>
        <p:nvSpPr>
          <p:cNvPr id="2" name="TextBox 1"/>
          <p:cNvSpPr txBox="1"/>
          <p:nvPr/>
        </p:nvSpPr>
        <p:spPr>
          <a:xfrm>
            <a:off x="0" y="5987810"/>
            <a:ext cx="9036496" cy="461665"/>
          </a:xfrm>
          <a:prstGeom prst="rect">
            <a:avLst/>
          </a:prstGeom>
          <a:noFill/>
        </p:spPr>
        <p:txBody>
          <a:bodyPr wrap="square" rtlCol="0">
            <a:spAutoFit/>
          </a:bodyPr>
          <a:lstStyle/>
          <a:p>
            <a:r>
              <a:rPr lang="en-AU" sz="2400" dirty="0" smtClean="0"/>
              <a:t>What else do you know about Rome? Check out these interesting </a:t>
            </a:r>
            <a:r>
              <a:rPr lang="en-AU" sz="2400" dirty="0" smtClean="0">
                <a:hlinkClick r:id="rId9"/>
              </a:rPr>
              <a:t>facts!</a:t>
            </a:r>
            <a:endParaRPr lang="en-AU" sz="2400" dirty="0"/>
          </a:p>
        </p:txBody>
      </p:sp>
    </p:spTree>
    <p:extLst>
      <p:ext uri="{BB962C8B-B14F-4D97-AF65-F5344CB8AC3E}">
        <p14:creationId xmlns:p14="http://schemas.microsoft.com/office/powerpoint/2010/main" val="2852770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9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260648"/>
            <a:ext cx="4860032" cy="6264696"/>
          </a:xfrm>
        </p:spPr>
        <p:txBody>
          <a:bodyPr>
            <a:normAutofit/>
          </a:bodyPr>
          <a:lstStyle/>
          <a:p>
            <a:pPr marL="0" indent="0">
              <a:buNone/>
            </a:pPr>
            <a:r>
              <a:rPr lang="en-AU" sz="2800" dirty="0" smtClean="0"/>
              <a:t>The Romans most recognised </a:t>
            </a:r>
          </a:p>
          <a:p>
            <a:pPr marL="0" indent="0">
              <a:buNone/>
            </a:pPr>
            <a:r>
              <a:rPr lang="en-AU" sz="2800" dirty="0" smtClean="0"/>
              <a:t>achievement was their </a:t>
            </a:r>
          </a:p>
          <a:p>
            <a:pPr marL="0" indent="0">
              <a:buNone/>
            </a:pPr>
            <a:r>
              <a:rPr lang="en-AU" sz="2800" dirty="0" smtClean="0"/>
              <a:t>invention of </a:t>
            </a:r>
            <a:r>
              <a:rPr lang="en-AU" sz="2800" dirty="0" smtClean="0">
                <a:hlinkClick r:id="rId3"/>
              </a:rPr>
              <a:t>aqueducts</a:t>
            </a:r>
            <a:r>
              <a:rPr lang="en-AU" sz="2800" dirty="0" smtClean="0"/>
              <a:t>. </a:t>
            </a:r>
          </a:p>
          <a:p>
            <a:pPr marL="0" indent="0">
              <a:buNone/>
            </a:pPr>
            <a:endParaRPr lang="en-AU" sz="2800" dirty="0" smtClean="0"/>
          </a:p>
          <a:p>
            <a:pPr marL="0" indent="0">
              <a:buNone/>
            </a:pPr>
            <a:r>
              <a:rPr lang="en-AU" sz="2800" dirty="0" smtClean="0"/>
              <a:t>The romans believed that their </a:t>
            </a:r>
          </a:p>
          <a:p>
            <a:pPr marL="0" indent="0">
              <a:buNone/>
            </a:pPr>
            <a:r>
              <a:rPr lang="en-AU" sz="2800" dirty="0" smtClean="0"/>
              <a:t>health was linked to their </a:t>
            </a:r>
          </a:p>
          <a:p>
            <a:pPr marL="0" indent="0">
              <a:buNone/>
            </a:pPr>
            <a:r>
              <a:rPr lang="en-AU" sz="2800" dirty="0" smtClean="0"/>
              <a:t>ability to access fresh </a:t>
            </a:r>
          </a:p>
          <a:p>
            <a:pPr marL="0" indent="0">
              <a:buNone/>
            </a:pPr>
            <a:r>
              <a:rPr lang="en-AU" sz="2800" dirty="0" smtClean="0">
                <a:hlinkClick r:id="rId4"/>
              </a:rPr>
              <a:t>sustainable</a:t>
            </a:r>
            <a:r>
              <a:rPr lang="en-AU" sz="2800" dirty="0" smtClean="0"/>
              <a:t> supplies of water,</a:t>
            </a:r>
          </a:p>
          <a:p>
            <a:pPr marL="0" indent="0">
              <a:buNone/>
            </a:pPr>
            <a:r>
              <a:rPr lang="en-AU" sz="2800" dirty="0" smtClean="0"/>
              <a:t>so they </a:t>
            </a:r>
            <a:r>
              <a:rPr lang="en-AU" sz="2800" dirty="0" smtClean="0">
                <a:hlinkClick r:id="rId5"/>
              </a:rPr>
              <a:t>created</a:t>
            </a:r>
            <a:r>
              <a:rPr lang="en-AU" sz="2800" dirty="0" smtClean="0"/>
              <a:t> these arching</a:t>
            </a:r>
          </a:p>
          <a:p>
            <a:pPr marL="0" indent="0">
              <a:buNone/>
            </a:pPr>
            <a:r>
              <a:rPr lang="en-AU" sz="2800" dirty="0" smtClean="0"/>
              <a:t>structures and </a:t>
            </a:r>
            <a:r>
              <a:rPr lang="en-AU" sz="2800" dirty="0" smtClean="0">
                <a:hlinkClick r:id="rId6"/>
              </a:rPr>
              <a:t>tunnels </a:t>
            </a:r>
            <a:r>
              <a:rPr lang="en-AU" sz="2800" dirty="0" smtClean="0"/>
              <a:t>to </a:t>
            </a:r>
          </a:p>
          <a:p>
            <a:pPr marL="0" indent="0">
              <a:buNone/>
            </a:pPr>
            <a:r>
              <a:rPr lang="en-AU" sz="2800" dirty="0" smtClean="0"/>
              <a:t>Transport fresh water from </a:t>
            </a:r>
          </a:p>
          <a:p>
            <a:pPr marL="0" indent="0">
              <a:buNone/>
            </a:pPr>
            <a:r>
              <a:rPr lang="en-AU" sz="2800" dirty="0"/>
              <a:t>s</a:t>
            </a:r>
            <a:r>
              <a:rPr lang="en-AU" sz="2800" dirty="0" smtClean="0"/>
              <a:t>prings kilometres away.</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9171" y="260648"/>
            <a:ext cx="3913617" cy="29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3592" y="3645024"/>
            <a:ext cx="3939196" cy="29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3" y="6525344"/>
            <a:ext cx="8964488" cy="276999"/>
          </a:xfrm>
          <a:prstGeom prst="rect">
            <a:avLst/>
          </a:prstGeom>
          <a:noFill/>
        </p:spPr>
        <p:txBody>
          <a:bodyPr wrap="square" rtlCol="0">
            <a:spAutoFit/>
          </a:bodyPr>
          <a:lstStyle/>
          <a:p>
            <a:r>
              <a:rPr lang="en-AU" sz="1200" dirty="0" smtClean="0"/>
              <a:t>Images </a:t>
            </a:r>
            <a:r>
              <a:rPr lang="en-AU" sz="1200" dirty="0"/>
              <a:t>retrieved from: </a:t>
            </a:r>
            <a:r>
              <a:rPr lang="en-AU" sz="1200" dirty="0">
                <a:hlinkClick r:id="rId9"/>
              </a:rPr>
              <a:t>http://</a:t>
            </a:r>
            <a:r>
              <a:rPr lang="en-AU" sz="1200" dirty="0" smtClean="0">
                <a:hlinkClick r:id="rId9"/>
              </a:rPr>
              <a:t>aqueducthunter.com/fiora/fiora7.html</a:t>
            </a:r>
            <a:r>
              <a:rPr lang="en-AU" sz="1200" dirty="0"/>
              <a:t> and </a:t>
            </a:r>
            <a:r>
              <a:rPr lang="en-AU" sz="1200" dirty="0">
                <a:hlinkClick r:id="rId10"/>
              </a:rPr>
              <a:t>http://</a:t>
            </a:r>
            <a:r>
              <a:rPr lang="en-AU" sz="1200" dirty="0" smtClean="0">
                <a:hlinkClick r:id="rId10"/>
              </a:rPr>
              <a:t>en.wikipedia.org/wiki/Roman_aqueduct</a:t>
            </a:r>
            <a:r>
              <a:rPr lang="en-AU" sz="1200" dirty="0" smtClean="0"/>
              <a:t>  </a:t>
            </a:r>
            <a:endParaRPr lang="en-AU" sz="1200" dirty="0"/>
          </a:p>
        </p:txBody>
      </p:sp>
    </p:spTree>
    <p:extLst>
      <p:ext uri="{BB962C8B-B14F-4D97-AF65-F5344CB8AC3E}">
        <p14:creationId xmlns:p14="http://schemas.microsoft.com/office/powerpoint/2010/main" val="224798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par>
                          <p:cTn id="23" fill="hold">
                            <p:stCondLst>
                              <p:cond delay="1000"/>
                            </p:stCondLst>
                            <p:childTnLst>
                              <p:par>
                                <p:cTn id="24" presetID="42" presetClass="entr" presetSubtype="0" fill="hold" nodeType="afterEffect">
                                  <p:stCondLst>
                                    <p:cond delay="2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25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225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225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25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25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25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4" presetID="10" presetClass="entr" presetSubtype="0" fill="hold" nodeType="withEffect">
                                  <p:stCondLst>
                                    <p:cond delay="2250"/>
                                  </p:stCondLst>
                                  <p:childTnLst>
                                    <p:set>
                                      <p:cBhvr>
                                        <p:cTn id="65" dur="1" fill="hold">
                                          <p:stCondLst>
                                            <p:cond delay="0"/>
                                          </p:stCondLst>
                                        </p:cTn>
                                        <p:tgtEl>
                                          <p:spTgt spid="1026"/>
                                        </p:tgtEl>
                                        <p:attrNameLst>
                                          <p:attrName>style.visibility</p:attrName>
                                        </p:attrNameLst>
                                      </p:cBhvr>
                                      <p:to>
                                        <p:strVal val="visible"/>
                                      </p:to>
                                    </p:set>
                                    <p:animEffect transition="in" filter="fade">
                                      <p:cBhvr>
                                        <p:cTn id="6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AU" dirty="0" smtClean="0"/>
              <a:t>The People of Rome</a:t>
            </a:r>
            <a:endParaRPr lang="en-AU" dirty="0"/>
          </a:p>
        </p:txBody>
      </p:sp>
      <p:sp>
        <p:nvSpPr>
          <p:cNvPr id="3" name="Content Placeholder 2"/>
          <p:cNvSpPr>
            <a:spLocks noGrp="1"/>
          </p:cNvSpPr>
          <p:nvPr>
            <p:ph idx="1"/>
          </p:nvPr>
        </p:nvSpPr>
        <p:spPr>
          <a:xfrm>
            <a:off x="179512" y="908720"/>
            <a:ext cx="8784976" cy="5618192"/>
          </a:xfrm>
        </p:spPr>
        <p:txBody>
          <a:bodyPr>
            <a:normAutofit/>
          </a:bodyPr>
          <a:lstStyle/>
          <a:p>
            <a:pPr marL="0" indent="0">
              <a:buNone/>
            </a:pPr>
            <a:r>
              <a:rPr lang="en-AU" sz="2800" dirty="0" smtClean="0"/>
              <a:t>Ancient Rome was a very </a:t>
            </a:r>
            <a:r>
              <a:rPr lang="en-AU" sz="2800" dirty="0" smtClean="0">
                <a:hlinkClick r:id="rId3"/>
              </a:rPr>
              <a:t>class-conscious</a:t>
            </a:r>
            <a:r>
              <a:rPr lang="en-AU" sz="2800" dirty="0" smtClean="0"/>
              <a:t> society and every member, from the slaves to the senators, had their place. There were many differences between the </a:t>
            </a:r>
            <a:r>
              <a:rPr lang="en-AU" sz="2800" dirty="0" smtClean="0">
                <a:hlinkClick r:id="rId4"/>
              </a:rPr>
              <a:t>lower and upper classes </a:t>
            </a:r>
            <a:r>
              <a:rPr lang="en-AU" sz="2800" dirty="0" smtClean="0"/>
              <a:t>including the clothing they wore, </a:t>
            </a:r>
          </a:p>
          <a:p>
            <a:pPr marL="0" indent="0">
              <a:buNone/>
            </a:pPr>
            <a:r>
              <a:rPr lang="en-AU" sz="2800" dirty="0" smtClean="0"/>
              <a:t>the types of housing </a:t>
            </a:r>
          </a:p>
          <a:p>
            <a:pPr marL="0" indent="0">
              <a:buNone/>
            </a:pPr>
            <a:r>
              <a:rPr lang="en-AU" sz="2800" dirty="0" smtClean="0"/>
              <a:t>they could live in and </a:t>
            </a:r>
          </a:p>
          <a:p>
            <a:pPr marL="0" indent="0">
              <a:buNone/>
            </a:pPr>
            <a:r>
              <a:rPr lang="en-AU" sz="2800" dirty="0" smtClean="0"/>
              <a:t>the meals they would </a:t>
            </a:r>
          </a:p>
          <a:p>
            <a:pPr marL="0" indent="0">
              <a:buNone/>
            </a:pPr>
            <a:r>
              <a:rPr lang="en-AU" sz="2800" dirty="0" smtClean="0"/>
              <a:t>eat. </a:t>
            </a:r>
          </a:p>
          <a:p>
            <a:pPr marL="0" indent="0">
              <a:buNone/>
            </a:pPr>
            <a:endParaRPr lang="en-AU" sz="2800" dirty="0"/>
          </a:p>
          <a:p>
            <a:pPr marL="0" indent="0">
              <a:buNone/>
            </a:pPr>
            <a:r>
              <a:rPr lang="en-AU" sz="2800" dirty="0" smtClean="0"/>
              <a:t>What type of Roman</a:t>
            </a:r>
          </a:p>
          <a:p>
            <a:pPr marL="0" indent="0">
              <a:buNone/>
            </a:pPr>
            <a:r>
              <a:rPr lang="en-AU" sz="2800" dirty="0" smtClean="0"/>
              <a:t>Citizen would you be?</a:t>
            </a:r>
            <a:endParaRPr lang="en-AU" sz="2800" dirty="0"/>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163" t="7124" r="7679" b="10009"/>
          <a:stretch/>
        </p:blipFill>
        <p:spPr bwMode="auto">
          <a:xfrm>
            <a:off x="3813237" y="2852936"/>
            <a:ext cx="4639394" cy="338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526912"/>
            <a:ext cx="864096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http://www.allposters.ie/-sp/Ancient-Rome-Clothing-Worn-by-a-Public-Orator-posters_i1870848_.</a:t>
            </a:r>
            <a:r>
              <a:rPr lang="en-AU" sz="1200" dirty="0" smtClean="0">
                <a:hlinkClick r:id="rId6"/>
              </a:rPr>
              <a:t>htm</a:t>
            </a:r>
            <a:r>
              <a:rPr lang="en-AU" sz="1200" dirty="0" smtClean="0"/>
              <a:t> </a:t>
            </a:r>
            <a:endParaRPr lang="en-AU" sz="1200" dirty="0"/>
          </a:p>
        </p:txBody>
      </p:sp>
    </p:spTree>
    <p:extLst>
      <p:ext uri="{BB962C8B-B14F-4D97-AF65-F5344CB8AC3E}">
        <p14:creationId xmlns:p14="http://schemas.microsoft.com/office/powerpoint/2010/main" val="3036490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2000"/>
                                  </p:stCondLst>
                                  <p:childTnLst>
                                    <p:set>
                                      <p:cBhvr>
                                        <p:cTn id="37" dur="1" fill="hold">
                                          <p:stCondLst>
                                            <p:cond delay="0"/>
                                          </p:stCondLst>
                                        </p:cTn>
                                        <p:tgtEl>
                                          <p:spTgt spid="2051"/>
                                        </p:tgtEl>
                                        <p:attrNameLst>
                                          <p:attrName>style.visibility</p:attrName>
                                        </p:attrNameLst>
                                      </p:cBhvr>
                                      <p:to>
                                        <p:strVal val="visible"/>
                                      </p:to>
                                    </p:set>
                                    <p:animEffect transition="in" filter="fade">
                                      <p:cBhvr>
                                        <p:cTn id="38" dur="2250"/>
                                        <p:tgtEl>
                                          <p:spTgt spid="2051"/>
                                        </p:tgtEl>
                                      </p:cBhvr>
                                    </p:animEffect>
                                  </p:childTnLst>
                                </p:cTn>
                              </p:par>
                            </p:childTnLst>
                          </p:cTn>
                        </p:par>
                        <p:par>
                          <p:cTn id="39" fill="hold">
                            <p:stCondLst>
                              <p:cond delay="5250"/>
                            </p:stCondLst>
                            <p:childTnLst>
                              <p:par>
                                <p:cTn id="40" presetID="42" presetClass="entr" presetSubtype="0" fill="hold" nodeType="afterEffect">
                                  <p:stCondLst>
                                    <p:cond delay="10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454472"/>
          </a:xfrm>
        </p:spPr>
        <p:txBody>
          <a:bodyPr>
            <a:normAutofit/>
          </a:bodyPr>
          <a:lstStyle/>
          <a:p>
            <a:pPr marL="0" indent="0">
              <a:buNone/>
            </a:pPr>
            <a:r>
              <a:rPr lang="en-AU" dirty="0" smtClean="0"/>
              <a:t>			</a:t>
            </a:r>
            <a:r>
              <a:rPr lang="en-AU" sz="2800" dirty="0" smtClean="0"/>
              <a:t>Men and women both had specific 				roles in Roman society, which 					corresponded to the work they 					would do. Regardless of class, a 				woman’s job was to prepare the 				house and keep the man happy. 				</a:t>
            </a:r>
            <a:endParaRPr lang="en-AU" sz="100" dirty="0" smtClean="0"/>
          </a:p>
          <a:p>
            <a:pPr marL="0" indent="0">
              <a:buNone/>
            </a:pPr>
            <a:endParaRPr lang="en-AU" sz="2800" dirty="0" smtClean="0">
              <a:hlinkClick r:id="rId3"/>
            </a:endParaRPr>
          </a:p>
          <a:p>
            <a:pPr marL="0" indent="0">
              <a:buNone/>
            </a:pPr>
            <a:r>
              <a:rPr lang="en-AU" sz="2800" dirty="0" smtClean="0">
                <a:hlinkClick r:id="rId3"/>
              </a:rPr>
              <a:t>Women</a:t>
            </a:r>
            <a:r>
              <a:rPr lang="en-AU" sz="2800" dirty="0" smtClean="0"/>
              <a:t> from wealthy families were in </a:t>
            </a:r>
          </a:p>
          <a:p>
            <a:pPr marL="0" indent="0">
              <a:buNone/>
            </a:pPr>
            <a:r>
              <a:rPr lang="en-AU" sz="2800" dirty="0" smtClean="0"/>
              <a:t>charge of making sure the slaves kept </a:t>
            </a:r>
          </a:p>
          <a:p>
            <a:pPr marL="0" indent="0">
              <a:buNone/>
            </a:pPr>
            <a:r>
              <a:rPr lang="en-AU" sz="2800" dirty="0" smtClean="0"/>
              <a:t>the house clean and had the food  </a:t>
            </a:r>
          </a:p>
          <a:p>
            <a:pPr marL="0" indent="0">
              <a:buNone/>
            </a:pPr>
            <a:r>
              <a:rPr lang="en-AU" sz="2800" dirty="0" smtClean="0"/>
              <a:t>prepared for the men. The </a:t>
            </a:r>
            <a:r>
              <a:rPr lang="en-AU" sz="2800" dirty="0" smtClean="0">
                <a:hlinkClick r:id="rId4"/>
              </a:rPr>
              <a:t>men</a:t>
            </a:r>
            <a:r>
              <a:rPr lang="en-AU" sz="2800" dirty="0" smtClean="0"/>
              <a:t> were </a:t>
            </a:r>
          </a:p>
          <a:p>
            <a:pPr marL="0" indent="0">
              <a:buNone/>
            </a:pPr>
            <a:r>
              <a:rPr lang="en-AU" sz="2800" dirty="0" smtClean="0"/>
              <a:t>free to get </a:t>
            </a:r>
            <a:r>
              <a:rPr lang="en-AU" sz="2800" dirty="0" smtClean="0">
                <a:hlinkClick r:id="rId5"/>
              </a:rPr>
              <a:t>jobs</a:t>
            </a:r>
            <a:r>
              <a:rPr lang="en-AU" sz="2800" dirty="0" smtClean="0"/>
              <a:t>.</a:t>
            </a:r>
          </a:p>
        </p:txBody>
      </p:sp>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25" t="13354" r="65953" b="8478"/>
          <a:stretch/>
        </p:blipFill>
        <p:spPr bwMode="auto">
          <a:xfrm>
            <a:off x="179512" y="188640"/>
            <a:ext cx="2569765" cy="332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041" t="13354" r="3333" b="8478"/>
          <a:stretch/>
        </p:blipFill>
        <p:spPr bwMode="auto">
          <a:xfrm>
            <a:off x="6588224" y="3284985"/>
            <a:ext cx="2376264" cy="332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63688" y="6586320"/>
            <a:ext cx="5615972" cy="276999"/>
          </a:xfrm>
          <a:prstGeom prst="rect">
            <a:avLst/>
          </a:prstGeom>
          <a:noFill/>
        </p:spPr>
        <p:txBody>
          <a:bodyPr wrap="square" rtlCol="0">
            <a:spAutoFit/>
          </a:bodyPr>
          <a:lstStyle/>
          <a:p>
            <a:r>
              <a:rPr lang="en-AU" sz="1200" dirty="0" smtClean="0"/>
              <a:t>Images retrieved </a:t>
            </a:r>
            <a:r>
              <a:rPr lang="en-AU" sz="1200" dirty="0"/>
              <a:t>from: </a:t>
            </a:r>
            <a:r>
              <a:rPr lang="en-AU" sz="1200" dirty="0">
                <a:hlinkClick r:id="rId7"/>
              </a:rPr>
              <a:t>http://rachelderozario.wordpress.com/category/ancient-rome</a:t>
            </a:r>
            <a:r>
              <a:rPr lang="en-AU" sz="1200" dirty="0" smtClean="0">
                <a:hlinkClick r:id="rId7"/>
              </a:rPr>
              <a:t>/</a:t>
            </a:r>
            <a:r>
              <a:rPr lang="en-AU" sz="1200" dirty="0" smtClean="0"/>
              <a:t> </a:t>
            </a:r>
            <a:endParaRPr lang="en-AU" sz="1200" dirty="0"/>
          </a:p>
        </p:txBody>
      </p:sp>
    </p:spTree>
    <p:extLst>
      <p:ext uri="{BB962C8B-B14F-4D97-AF65-F5344CB8AC3E}">
        <p14:creationId xmlns:p14="http://schemas.microsoft.com/office/powerpoint/2010/main" val="22561376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42" presetClass="entr" presetSubtype="0" fill="hold" nodeType="afterEffect">
                                  <p:stCondLst>
                                    <p:cond delay="3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3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3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3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AU" dirty="0" smtClean="0"/>
              <a:t>Slaves and Gladiators</a:t>
            </a:r>
            <a:endParaRPr lang="en-AU" dirty="0"/>
          </a:p>
        </p:txBody>
      </p:sp>
      <p:sp>
        <p:nvSpPr>
          <p:cNvPr id="3" name="Content Placeholder 2"/>
          <p:cNvSpPr>
            <a:spLocks noGrp="1"/>
          </p:cNvSpPr>
          <p:nvPr>
            <p:ph idx="1"/>
          </p:nvPr>
        </p:nvSpPr>
        <p:spPr>
          <a:xfrm>
            <a:off x="107504" y="908720"/>
            <a:ext cx="9036496" cy="5949280"/>
          </a:xfrm>
        </p:spPr>
        <p:txBody>
          <a:bodyPr>
            <a:normAutofit/>
          </a:bodyPr>
          <a:lstStyle/>
          <a:p>
            <a:pPr marL="0" indent="0">
              <a:buNone/>
            </a:pPr>
            <a:r>
              <a:rPr lang="en-AU" sz="2800" dirty="0" smtClean="0">
                <a:hlinkClick r:id="rId3"/>
              </a:rPr>
              <a:t>Slaves</a:t>
            </a:r>
            <a:r>
              <a:rPr lang="en-AU" sz="2800" dirty="0" smtClean="0"/>
              <a:t> were incredibly important to the Romans and it was a sign of wealth if you owned a slave. Strong male slaves were often brought by wealthy men wanting to train them to become gladiators. </a:t>
            </a:r>
          </a:p>
          <a:p>
            <a:pPr marL="0" indent="0">
              <a:buNone/>
            </a:pPr>
            <a:r>
              <a:rPr lang="en-AU" sz="2800" dirty="0" smtClean="0">
                <a:hlinkClick r:id="rId4"/>
              </a:rPr>
              <a:t>Gladiators</a:t>
            </a:r>
            <a:r>
              <a:rPr lang="en-AU" sz="2800" dirty="0" smtClean="0"/>
              <a:t> are trained </a:t>
            </a:r>
            <a:r>
              <a:rPr lang="en-AU" sz="2800" dirty="0" smtClean="0">
                <a:hlinkClick r:id="rId5"/>
              </a:rPr>
              <a:t>fighters </a:t>
            </a:r>
            <a:r>
              <a:rPr lang="en-AU" sz="2800" dirty="0" smtClean="0"/>
              <a:t>who were once slaves. They 					fought in great battles where 					they were </a:t>
            </a:r>
            <a:r>
              <a:rPr lang="en-AU" sz="2800" dirty="0"/>
              <a:t>forced to fight to </a:t>
            </a:r>
            <a:r>
              <a:rPr lang="en-AU" sz="2800" dirty="0" smtClean="0"/>
              <a:t>					the death. </a:t>
            </a:r>
          </a:p>
          <a:p>
            <a:pPr marL="0" indent="0">
              <a:buNone/>
            </a:pPr>
            <a:endParaRPr lang="en-AU" sz="2800" dirty="0"/>
          </a:p>
          <a:p>
            <a:pPr marL="0" indent="0">
              <a:buNone/>
            </a:pPr>
            <a:r>
              <a:rPr lang="en-AU" sz="2800" dirty="0" smtClean="0"/>
              <a:t>					What kind of</a:t>
            </a:r>
          </a:p>
          <a:p>
            <a:pPr marL="0" indent="0">
              <a:buNone/>
            </a:pPr>
            <a:r>
              <a:rPr lang="en-AU" sz="2800" dirty="0" smtClean="0"/>
              <a:t>					</a:t>
            </a:r>
            <a:r>
              <a:rPr lang="en-AU" sz="2800" dirty="0" smtClean="0">
                <a:hlinkClick r:id="rId6"/>
              </a:rPr>
              <a:t>gladiator</a:t>
            </a:r>
            <a:r>
              <a:rPr lang="en-AU" sz="2800" dirty="0" smtClean="0"/>
              <a:t> would you be?</a:t>
            </a:r>
            <a:endParaRPr lang="en-AU" sz="2800" dirty="0"/>
          </a:p>
        </p:txBody>
      </p:sp>
      <p:pic>
        <p:nvPicPr>
          <p:cNvPr id="1026" name="Picture 2" descr="http://vaughnroycroft.files.wordpress.com/2012/06/gladiat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954" y="3339046"/>
            <a:ext cx="4427046" cy="3258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0012" y="6548807"/>
            <a:ext cx="4463988"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8"/>
              </a:rPr>
              <a:t>http://vaughnroycroftblog.com/tag/gladiator</a:t>
            </a:r>
            <a:r>
              <a:rPr lang="en-AU" sz="1200" dirty="0" smtClean="0">
                <a:hlinkClick r:id="rId8"/>
              </a:rPr>
              <a:t>/</a:t>
            </a:r>
            <a:r>
              <a:rPr lang="en-AU" sz="1200" dirty="0" smtClean="0"/>
              <a:t> </a:t>
            </a:r>
            <a:endParaRPr lang="en-AU" sz="1200" dirty="0"/>
          </a:p>
        </p:txBody>
      </p:sp>
    </p:spTree>
    <p:extLst>
      <p:ext uri="{BB962C8B-B14F-4D97-AF65-F5344CB8AC3E}">
        <p14:creationId xmlns:p14="http://schemas.microsoft.com/office/powerpoint/2010/main" val="2961720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8" presetClass="entr" presetSubtype="32" fill="hold" nodeType="withEffect">
                                  <p:stCondLst>
                                    <p:cond delay="3500"/>
                                  </p:stCondLst>
                                  <p:childTnLst>
                                    <p:set>
                                      <p:cBhvr>
                                        <p:cTn id="23" dur="1" fill="hold">
                                          <p:stCondLst>
                                            <p:cond delay="0"/>
                                          </p:stCondLst>
                                        </p:cTn>
                                        <p:tgtEl>
                                          <p:spTgt spid="1026"/>
                                        </p:tgtEl>
                                        <p:attrNameLst>
                                          <p:attrName>style.visibility</p:attrName>
                                        </p:attrNameLst>
                                      </p:cBhvr>
                                      <p:to>
                                        <p:strVal val="visible"/>
                                      </p:to>
                                    </p:set>
                                    <p:animEffect transition="in" filter="diamond(out)">
                                      <p:cBhvr>
                                        <p:cTn id="24" dur="2500"/>
                                        <p:tgtEl>
                                          <p:spTgt spid="1026"/>
                                        </p:tgtEl>
                                      </p:cBhvr>
                                    </p:animEffect>
                                  </p:childTnLst>
                                </p:cTn>
                              </p:par>
                            </p:childTnLst>
                          </p:cTn>
                        </p:par>
                        <p:par>
                          <p:cTn id="25" fill="hold">
                            <p:stCondLst>
                              <p:cond delay="8000"/>
                            </p:stCondLst>
                            <p:childTnLst>
                              <p:par>
                                <p:cTn id="26" presetID="42" presetClass="entr" presetSubtype="0" fill="hold" nodeType="afterEffect">
                                  <p:stCondLst>
                                    <p:cond delay="1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AU" dirty="0" smtClean="0"/>
              <a:t>Religion</a:t>
            </a:r>
            <a:endParaRPr lang="en-AU" dirty="0"/>
          </a:p>
        </p:txBody>
      </p:sp>
      <p:sp>
        <p:nvSpPr>
          <p:cNvPr id="3" name="Content Placeholder 2"/>
          <p:cNvSpPr>
            <a:spLocks noGrp="1"/>
          </p:cNvSpPr>
          <p:nvPr>
            <p:ph idx="1"/>
          </p:nvPr>
        </p:nvSpPr>
        <p:spPr>
          <a:xfrm>
            <a:off x="179512" y="836712"/>
            <a:ext cx="8856984" cy="5864319"/>
          </a:xfrm>
        </p:spPr>
        <p:txBody>
          <a:bodyPr>
            <a:normAutofit/>
          </a:bodyPr>
          <a:lstStyle/>
          <a:p>
            <a:pPr marL="0" indent="0">
              <a:buNone/>
            </a:pPr>
            <a:r>
              <a:rPr lang="en-AU" sz="2800" dirty="0" smtClean="0"/>
              <a:t>The Romans had a number of </a:t>
            </a:r>
            <a:r>
              <a:rPr lang="en-AU" sz="2800" dirty="0" smtClean="0">
                <a:hlinkClick r:id="rId3"/>
              </a:rPr>
              <a:t>gods</a:t>
            </a:r>
            <a:r>
              <a:rPr lang="en-AU" sz="2800" dirty="0" smtClean="0"/>
              <a:t> which they would worship and make sacrifices to. They believed the gods were responsible for the events that happened, both good and bad. Often, the army generals would pray to the gods before going to war to secure a win. </a:t>
            </a:r>
          </a:p>
          <a:p>
            <a:pPr marL="0" indent="0">
              <a:buNone/>
            </a:pPr>
            <a:r>
              <a:rPr lang="en-AU" sz="2800" dirty="0" smtClean="0"/>
              <a:t>There were so </a:t>
            </a:r>
            <a:r>
              <a:rPr lang="en-AU" sz="2800" dirty="0" smtClean="0">
                <a:hlinkClick r:id="rId4"/>
              </a:rPr>
              <a:t>many gods to </a:t>
            </a:r>
          </a:p>
          <a:p>
            <a:pPr marL="0" indent="0">
              <a:buNone/>
            </a:pPr>
            <a:r>
              <a:rPr lang="en-AU" sz="2800" dirty="0" smtClean="0">
                <a:hlinkClick r:id="rId4"/>
              </a:rPr>
              <a:t>remember</a:t>
            </a:r>
            <a:r>
              <a:rPr lang="en-AU" sz="2800" dirty="0" smtClean="0"/>
              <a:t>, special priests would </a:t>
            </a:r>
          </a:p>
          <a:p>
            <a:pPr marL="0" indent="0">
              <a:buNone/>
            </a:pPr>
            <a:r>
              <a:rPr lang="en-AU" sz="2800" dirty="0" smtClean="0"/>
              <a:t>accompany the army to make sure </a:t>
            </a:r>
          </a:p>
          <a:p>
            <a:pPr marL="0" indent="0">
              <a:buNone/>
            </a:pPr>
            <a:r>
              <a:rPr lang="en-AU" sz="2800" dirty="0" smtClean="0"/>
              <a:t>the right gods  were honoured.</a:t>
            </a:r>
          </a:p>
          <a:p>
            <a:pPr marL="0" indent="0">
              <a:buNone/>
            </a:pPr>
            <a:endParaRPr lang="en-AU" sz="1200" dirty="0"/>
          </a:p>
          <a:p>
            <a:pPr marL="0" indent="0">
              <a:buNone/>
            </a:pPr>
            <a:r>
              <a:rPr lang="en-AU" sz="2800" dirty="0" smtClean="0"/>
              <a:t>Now you try. Design your own </a:t>
            </a:r>
          </a:p>
          <a:p>
            <a:pPr marL="0" indent="0">
              <a:buNone/>
            </a:pPr>
            <a:r>
              <a:rPr lang="en-AU" sz="2800" dirty="0" smtClean="0"/>
              <a:t>Roman god!</a:t>
            </a:r>
            <a:endParaRPr lang="en-AU" sz="28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770818"/>
            <a:ext cx="3278138" cy="379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7436" y="6581001"/>
            <a:ext cx="6073463"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http://blog.lib.umn.edu/deg/campfire/2010/03/the-god-wars---</a:t>
            </a:r>
            <a:r>
              <a:rPr lang="en-AU" sz="1200" dirty="0" smtClean="0">
                <a:hlinkClick r:id="rId6"/>
              </a:rPr>
              <a:t>35.html</a:t>
            </a:r>
            <a:r>
              <a:rPr lang="en-AU" sz="1200" dirty="0" smtClean="0"/>
              <a:t> </a:t>
            </a:r>
            <a:endParaRPr lang="en-AU" sz="1200" dirty="0"/>
          </a:p>
        </p:txBody>
      </p:sp>
    </p:spTree>
    <p:extLst>
      <p:ext uri="{BB962C8B-B14F-4D97-AF65-F5344CB8AC3E}">
        <p14:creationId xmlns:p14="http://schemas.microsoft.com/office/powerpoint/2010/main" val="255328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4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4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40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40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400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2500" fill="hold"/>
                                        <p:tgtEl>
                                          <p:spTgt spid="4098"/>
                                        </p:tgtEl>
                                        <p:attrNameLst>
                                          <p:attrName>ppt_w</p:attrName>
                                        </p:attrNameLst>
                                      </p:cBhvr>
                                      <p:tavLst>
                                        <p:tav tm="0">
                                          <p:val>
                                            <p:fltVal val="0"/>
                                          </p:val>
                                        </p:tav>
                                        <p:tav tm="100000">
                                          <p:val>
                                            <p:strVal val="#ppt_w"/>
                                          </p:val>
                                        </p:tav>
                                      </p:tavLst>
                                    </p:anim>
                                    <p:anim calcmode="lin" valueType="num">
                                      <p:cBhvr>
                                        <p:cTn id="40" dur="2500" fill="hold"/>
                                        <p:tgtEl>
                                          <p:spTgt spid="4098"/>
                                        </p:tgtEl>
                                        <p:attrNameLst>
                                          <p:attrName>ppt_h</p:attrName>
                                        </p:attrNameLst>
                                      </p:cBhvr>
                                      <p:tavLst>
                                        <p:tav tm="0">
                                          <p:val>
                                            <p:fltVal val="0"/>
                                          </p:val>
                                        </p:tav>
                                        <p:tav tm="100000">
                                          <p:val>
                                            <p:strVal val="#ppt_h"/>
                                          </p:val>
                                        </p:tav>
                                      </p:tavLst>
                                    </p:anim>
                                    <p:anim calcmode="lin" valueType="num">
                                      <p:cBhvr>
                                        <p:cTn id="41" dur="2500" fill="hold"/>
                                        <p:tgtEl>
                                          <p:spTgt spid="4098"/>
                                        </p:tgtEl>
                                        <p:attrNameLst>
                                          <p:attrName>style.rotation</p:attrName>
                                        </p:attrNameLst>
                                      </p:cBhvr>
                                      <p:tavLst>
                                        <p:tav tm="0">
                                          <p:val>
                                            <p:fltVal val="90"/>
                                          </p:val>
                                        </p:tav>
                                        <p:tav tm="100000">
                                          <p:val>
                                            <p:fltVal val="0"/>
                                          </p:val>
                                        </p:tav>
                                      </p:tavLst>
                                    </p:anim>
                                    <p:animEffect transition="in" filter="fade">
                                      <p:cBhvr>
                                        <p:cTn id="42" dur="2500"/>
                                        <p:tgtEl>
                                          <p:spTgt spid="4098"/>
                                        </p:tgtEl>
                                      </p:cBhvr>
                                    </p:animEffect>
                                  </p:childTnLst>
                                </p:cTn>
                              </p:par>
                            </p:childTnLst>
                          </p:cTn>
                        </p:par>
                        <p:par>
                          <p:cTn id="43" fill="hold">
                            <p:stCondLst>
                              <p:cond delay="8500"/>
                            </p:stCondLst>
                            <p:childTnLst>
                              <p:par>
                                <p:cTn id="44" presetID="42" presetClass="entr" presetSubtype="0" fill="hold" nodeType="afterEffect">
                                  <p:stCondLst>
                                    <p:cond delay="200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00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9036496" cy="5760640"/>
          </a:xfrm>
        </p:spPr>
        <p:txBody>
          <a:bodyPr>
            <a:normAutofit/>
          </a:bodyPr>
          <a:lstStyle/>
          <a:p>
            <a:pPr marL="0" indent="0">
              <a:buNone/>
            </a:pPr>
            <a:r>
              <a:rPr lang="en-AU" dirty="0" smtClean="0"/>
              <a:t>						Romans were all 						about being </a:t>
            </a:r>
            <a:r>
              <a:rPr lang="en-AU" dirty="0" smtClean="0">
                <a:hlinkClick r:id="rId3"/>
              </a:rPr>
              <a:t>clean </a:t>
            </a:r>
            <a:r>
              <a:rPr lang="en-AU" dirty="0" smtClean="0"/>
              <a:t>						</a:t>
            </a:r>
            <a:r>
              <a:rPr lang="en-AU" dirty="0" smtClean="0">
                <a:hlinkClick r:id="rId3"/>
              </a:rPr>
              <a:t>and healthy</a:t>
            </a:r>
            <a:r>
              <a:rPr lang="en-AU" dirty="0" smtClean="0"/>
              <a:t> citizens, 						as they believed a 						healthy body lead 						to a healthy mind. 						Romans are famous 						for their communal </a:t>
            </a:r>
            <a:r>
              <a:rPr lang="en-AU" dirty="0" smtClean="0">
                <a:hlinkClick r:id="rId4"/>
              </a:rPr>
              <a:t>toilets</a:t>
            </a:r>
            <a:r>
              <a:rPr lang="en-AU" dirty="0" smtClean="0"/>
              <a:t> which were used by those from all classes. The romans used the water brought into the cities by aqueducts to wash away the sewage.</a:t>
            </a:r>
            <a:endParaRPr lang="en-AU" dirty="0"/>
          </a:p>
        </p:txBody>
      </p:sp>
      <p:pic>
        <p:nvPicPr>
          <p:cNvPr id="1026" name="Picture 2" descr="http://www.davidmarkbrownwrites.com/wp-content/uploads/2011/06/roman-toile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37661"/>
            <a:ext cx="5166559" cy="33927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0"/>
            <a:ext cx="8229600" cy="764704"/>
          </a:xfrm>
        </p:spPr>
        <p:txBody>
          <a:bodyPr/>
          <a:lstStyle/>
          <a:p>
            <a:r>
              <a:rPr lang="en-AU" dirty="0" smtClean="0"/>
              <a:t>Roman Amenities</a:t>
            </a:r>
            <a:endParaRPr lang="en-AU" dirty="0"/>
          </a:p>
        </p:txBody>
      </p:sp>
      <p:sp>
        <p:nvSpPr>
          <p:cNvPr id="5" name="TextBox 4"/>
          <p:cNvSpPr txBox="1"/>
          <p:nvPr/>
        </p:nvSpPr>
        <p:spPr>
          <a:xfrm>
            <a:off x="179512" y="6309320"/>
            <a:ext cx="864096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http://davidmarkbrownwrites.com/crapper-a-visual-history</a:t>
            </a:r>
            <a:r>
              <a:rPr lang="en-AU" sz="1200" dirty="0" smtClean="0">
                <a:hlinkClick r:id="rId6"/>
              </a:rPr>
              <a:t>/</a:t>
            </a:r>
            <a:r>
              <a:rPr lang="en-AU" sz="1200" dirty="0" smtClean="0"/>
              <a:t> </a:t>
            </a:r>
            <a:endParaRPr lang="en-AU" sz="1200" dirty="0"/>
          </a:p>
        </p:txBody>
      </p:sp>
    </p:spTree>
    <p:extLst>
      <p:ext uri="{BB962C8B-B14F-4D97-AF65-F5344CB8AC3E}">
        <p14:creationId xmlns:p14="http://schemas.microsoft.com/office/powerpoint/2010/main" val="1856133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8)">
                                      <p:cBhvr>
                                        <p:cTn id="13" dur="4000"/>
                                        <p:tgtEl>
                                          <p:spTgt spid="102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22" y="410978"/>
            <a:ext cx="9036496" cy="2808312"/>
          </a:xfrm>
        </p:spPr>
        <p:txBody>
          <a:bodyPr/>
          <a:lstStyle/>
          <a:p>
            <a:pPr marL="0" indent="0">
              <a:buNone/>
            </a:pPr>
            <a:r>
              <a:rPr lang="en-AU" dirty="0" smtClean="0"/>
              <a:t>Another amenity available to the masses were the </a:t>
            </a:r>
            <a:r>
              <a:rPr lang="en-AU" dirty="0" smtClean="0">
                <a:hlinkClick r:id="rId3"/>
              </a:rPr>
              <a:t>bath houses</a:t>
            </a:r>
            <a:r>
              <a:rPr lang="en-AU" dirty="0" smtClean="0"/>
              <a:t>, some of which can still be visited today. These were places where the people could go to wash themselves, to work out or to relax and talk about business.</a:t>
            </a:r>
            <a:endParaRPr lang="en-AU" dirty="0"/>
          </a:p>
        </p:txBody>
      </p:sp>
      <p:pic>
        <p:nvPicPr>
          <p:cNvPr id="4098" name="Picture 2" descr="http://t1.gstatic.com/images?q=tbn:ANd9GcQgTkDDxnsiW83ez2JiyxOI4CgD1lkP64oTL1LQvEOra_FHZund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219290"/>
            <a:ext cx="4223742" cy="31113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3.gstatic.com/images?q=tbn:ANd9GcQ7fa6EeU6LqIDcd6HDmT9fUXS_6a5Hq50C8S6yKGT2_hwjBlN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19290"/>
            <a:ext cx="4601457" cy="3090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6447819"/>
            <a:ext cx="8640960" cy="276999"/>
          </a:xfrm>
          <a:prstGeom prst="rect">
            <a:avLst/>
          </a:prstGeom>
          <a:noFill/>
        </p:spPr>
        <p:txBody>
          <a:bodyPr wrap="square" rtlCol="0">
            <a:spAutoFit/>
          </a:bodyPr>
          <a:lstStyle/>
          <a:p>
            <a:r>
              <a:rPr lang="en-AU" sz="1200" dirty="0" smtClean="0"/>
              <a:t>Image retrieved </a:t>
            </a:r>
            <a:r>
              <a:rPr lang="en-AU" sz="1200" dirty="0"/>
              <a:t>from: </a:t>
            </a:r>
            <a:r>
              <a:rPr lang="en-AU" sz="1200" dirty="0">
                <a:hlinkClick r:id="rId6"/>
              </a:rPr>
              <a:t>http://fc.francisparker.org/~</a:t>
            </a:r>
            <a:r>
              <a:rPr lang="en-AU" sz="1200" dirty="0" smtClean="0">
                <a:hlinkClick r:id="rId6"/>
              </a:rPr>
              <a:t>mbabla2013/FramesetBath.htm</a:t>
            </a:r>
            <a:r>
              <a:rPr lang="en-AU" sz="1200" dirty="0"/>
              <a:t> and </a:t>
            </a:r>
            <a:r>
              <a:rPr lang="en-AU" sz="1200" dirty="0">
                <a:hlinkClick r:id="rId7"/>
              </a:rPr>
              <a:t>http://blog.francinekizner.com/tag/roman-baths</a:t>
            </a:r>
            <a:r>
              <a:rPr lang="en-AU" sz="1200" dirty="0" smtClean="0">
                <a:hlinkClick r:id="rId7"/>
              </a:rPr>
              <a:t>/</a:t>
            </a:r>
            <a:r>
              <a:rPr lang="en-AU" sz="1200" dirty="0" smtClean="0"/>
              <a:t> </a:t>
            </a:r>
            <a:endParaRPr lang="en-AU" sz="1200" dirty="0"/>
          </a:p>
        </p:txBody>
      </p:sp>
    </p:spTree>
    <p:extLst>
      <p:ext uri="{BB962C8B-B14F-4D97-AF65-F5344CB8AC3E}">
        <p14:creationId xmlns:p14="http://schemas.microsoft.com/office/powerpoint/2010/main" val="567525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300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1000" fill="hold"/>
                                        <p:tgtEl>
                                          <p:spTgt spid="4100"/>
                                        </p:tgtEl>
                                        <p:attrNameLst>
                                          <p:attrName>ppt_x</p:attrName>
                                        </p:attrNameLst>
                                      </p:cBhvr>
                                      <p:tavLst>
                                        <p:tav tm="0">
                                          <p:val>
                                            <p:strVal val="1+#ppt_w/2"/>
                                          </p:val>
                                        </p:tav>
                                        <p:tav tm="100000">
                                          <p:val>
                                            <p:strVal val="#ppt_x"/>
                                          </p:val>
                                        </p:tav>
                                      </p:tavLst>
                                    </p:anim>
                                    <p:anim calcmode="lin" valueType="num">
                                      <p:cBhvr additive="base">
                                        <p:cTn id="14" dur="1000" fill="hold"/>
                                        <p:tgtEl>
                                          <p:spTgt spid="410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300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1000" fill="hold"/>
                                        <p:tgtEl>
                                          <p:spTgt spid="4098"/>
                                        </p:tgtEl>
                                        <p:attrNameLst>
                                          <p:attrName>ppt_x</p:attrName>
                                        </p:attrNameLst>
                                      </p:cBhvr>
                                      <p:tavLst>
                                        <p:tav tm="0">
                                          <p:val>
                                            <p:strVal val="0-#ppt_w/2"/>
                                          </p:val>
                                        </p:tav>
                                        <p:tav tm="100000">
                                          <p:val>
                                            <p:strVal val="#ppt_x"/>
                                          </p:val>
                                        </p:tav>
                                      </p:tavLst>
                                    </p:anim>
                                    <p:anim calcmode="lin" valueType="num">
                                      <p:cBhvr additive="base">
                                        <p:cTn id="18"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1094</Words>
  <Application>Microsoft Office PowerPoint</Application>
  <PresentationFormat>On-screen Show (4:3)</PresentationFormat>
  <Paragraphs>163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Mighty Empire</vt:lpstr>
      <vt:lpstr>PowerPoint Presentation</vt:lpstr>
      <vt:lpstr>PowerPoint Presentation</vt:lpstr>
      <vt:lpstr>The People of Rome</vt:lpstr>
      <vt:lpstr>PowerPoint Presentation</vt:lpstr>
      <vt:lpstr>Slaves and Gladiators</vt:lpstr>
      <vt:lpstr>Religion</vt:lpstr>
      <vt:lpstr>Roman Amenities</vt:lpstr>
      <vt:lpstr>PowerPoint Presentation</vt:lpstr>
      <vt:lpstr>Entertainment</vt:lpstr>
      <vt:lpstr>PowerPoint Presentation</vt:lpstr>
      <vt:lpstr>The Roman Empire</vt:lpstr>
      <vt:lpstr>Roman Armies</vt:lpstr>
      <vt:lpstr>Roman Rulers</vt:lpstr>
      <vt:lpstr>Year 7 – The Ancient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 A Mighty Empire</dc:title>
  <dc:creator>Kathryn</dc:creator>
  <cp:lastModifiedBy>Kathryn</cp:lastModifiedBy>
  <cp:revision>99</cp:revision>
  <dcterms:created xsi:type="dcterms:W3CDTF">2012-09-03T01:56:05Z</dcterms:created>
  <dcterms:modified xsi:type="dcterms:W3CDTF">2013-11-26T07:26:53Z</dcterms:modified>
</cp:coreProperties>
</file>